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sldIdLst>
    <p:sldId id="256" r:id="rId2"/>
    <p:sldId id="296" r:id="rId3"/>
    <p:sldId id="283" r:id="rId4"/>
    <p:sldId id="271" r:id="rId5"/>
    <p:sldId id="265" r:id="rId6"/>
    <p:sldId id="266" r:id="rId7"/>
    <p:sldId id="267" r:id="rId8"/>
    <p:sldId id="297" r:id="rId9"/>
    <p:sldId id="29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9" r:id="rId18"/>
    <p:sldId id="282" r:id="rId19"/>
    <p:sldId id="299" r:id="rId20"/>
    <p:sldId id="270" r:id="rId21"/>
    <p:sldId id="289" r:id="rId22"/>
    <p:sldId id="290" r:id="rId23"/>
    <p:sldId id="288" r:id="rId24"/>
    <p:sldId id="291" r:id="rId25"/>
    <p:sldId id="292" r:id="rId26"/>
    <p:sldId id="293" r:id="rId27"/>
    <p:sldId id="294" r:id="rId28"/>
    <p:sldId id="295" r:id="rId29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8D"/>
    <a:srgbClr val="2B3D4F"/>
    <a:srgbClr val="30AEAB"/>
    <a:srgbClr val="CA7B11"/>
    <a:srgbClr val="0F3749"/>
    <a:srgbClr val="D5F5F5"/>
    <a:srgbClr val="E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25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887A-0D11-4A1C-B381-13FFF31603B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3F6F-DC9B-435D-8909-9F8517FC5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160000" cy="424474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975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67" y="227545"/>
            <a:ext cx="3626106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963257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467" y="1195920"/>
            <a:ext cx="3626106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98BB-EE42-4D7E-8E6F-08A75B0D94B4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38" y="3947335"/>
            <a:ext cx="9758327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160000" cy="3939646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838" y="4419617"/>
            <a:ext cx="9758327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C22-49E1-440A-9B7C-80DC51290B79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7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24467" y="1104634"/>
            <a:ext cx="9734697" cy="3977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F78F-0F6D-4CDC-86D1-4F2016F42DE0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254000" y="191389"/>
            <a:ext cx="2286000" cy="48711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516372" y="191389"/>
            <a:ext cx="7466418" cy="48711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35FA-4A35-4AC7-B19A-F198CE1BCFE1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160000" cy="424474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78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0B5-8580-4143-BAA8-9E21B1EDB315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161C-8EEB-4114-8004-9E4894870BE4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4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bg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876F-DBA3-4FFA-8A26-614F2357B32A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093" y="1111250"/>
            <a:ext cx="4747240" cy="314325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111250"/>
            <a:ext cx="4818124" cy="314325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7972-B2C9-4183-A855-2A5C96CA2B56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7" y="228865"/>
            <a:ext cx="962092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23" y="1279264"/>
            <a:ext cx="4725377" cy="533135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23" y="1812396"/>
            <a:ext cx="4725377" cy="3292740"/>
          </a:xfrm>
        </p:spPr>
        <p:txBody>
          <a:bodyPr>
            <a:normAutofit/>
          </a:bodyPr>
          <a:lstStyle>
            <a:lvl1pPr>
              <a:defRPr sz="2222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4"/>
            <a:ext cx="4750767" cy="533135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750767" cy="3292740"/>
          </a:xfrm>
        </p:spPr>
        <p:txBody>
          <a:bodyPr>
            <a:normAutofit/>
          </a:bodyPr>
          <a:lstStyle>
            <a:lvl1pPr>
              <a:defRPr sz="2222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BB7E-4A0F-405F-86A0-D842C692D1D4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160000" cy="510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7" y="228865"/>
            <a:ext cx="962092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23" y="1279264"/>
            <a:ext cx="4725377" cy="533135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723" y="1812396"/>
            <a:ext cx="4725377" cy="3292740"/>
          </a:xfrm>
        </p:spPr>
        <p:txBody>
          <a:bodyPr>
            <a:normAutofit/>
          </a:bodyPr>
          <a:lstStyle>
            <a:lvl1pPr>
              <a:defRPr sz="2222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4"/>
            <a:ext cx="4750767" cy="533135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750767" cy="3292740"/>
          </a:xfrm>
        </p:spPr>
        <p:txBody>
          <a:bodyPr>
            <a:normAutofit/>
          </a:bodyPr>
          <a:lstStyle>
            <a:lvl1pPr>
              <a:defRPr sz="2222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BB7E-4A0F-405F-86A0-D842C692D1D4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8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79D-886F-4200-910F-F058E7CFB590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61D9-C404-40C7-B521-9F9A3162460F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1FC9-0492-4A02-A545-D71CFF045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467" y="191386"/>
            <a:ext cx="9734697" cy="761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467" y="1104635"/>
            <a:ext cx="9734697" cy="382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465" y="534541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01F8E0-3B0A-4602-B0F2-1BE936960D7E}" type="datetime1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534541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345413"/>
            <a:ext cx="2032000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731FC9-0492-4A02-A545-D71CFF0453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06" y="5076784"/>
            <a:ext cx="549056" cy="4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8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49" r:id="rId14"/>
  </p:sldLayoutIdLst>
  <p:hf sldNum="0" hdr="0" ftr="0" dt="0"/>
  <p:txStyles>
    <p:titleStyle>
      <a:lvl1pPr algn="l" defTabSz="1015990" rtl="0" eaLnBrk="1" latinLnBrk="0" hangingPunct="1">
        <a:spcBef>
          <a:spcPct val="0"/>
        </a:spcBef>
        <a:buNone/>
        <a:defRPr sz="4444" b="1" kern="120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1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able, decorated, sitting, old&#10;&#10;Description automatically generated">
            <a:extLst>
              <a:ext uri="{FF2B5EF4-FFF2-40B4-BE49-F238E27FC236}">
                <a16:creationId xmlns:a16="http://schemas.microsoft.com/office/drawing/2014/main" id="{FBF48708-EC55-49E1-9AB9-0C76A45B10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8735"/>
          <a:stretch>
            <a:fillRect/>
          </a:stretch>
        </p:blipFill>
        <p:spPr/>
      </p:pic>
      <p:sp>
        <p:nvSpPr>
          <p:cNvPr id="33" name="Rectangle 32"/>
          <p:cNvSpPr/>
          <p:nvPr/>
        </p:nvSpPr>
        <p:spPr>
          <a:xfrm>
            <a:off x="0" y="-317500"/>
            <a:ext cx="10160000" cy="10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468607"/>
            <a:ext cx="10160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/>
          <p:cNvSpPr txBox="1">
            <a:spLocks/>
          </p:cNvSpPr>
          <p:nvPr/>
        </p:nvSpPr>
        <p:spPr>
          <a:xfrm>
            <a:off x="7591350" y="299569"/>
            <a:ext cx="1883474" cy="3380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b="1" dirty="0">
                <a:solidFill>
                  <a:schemeClr val="bg1">
                    <a:lumMod val="50000"/>
                  </a:schemeClr>
                </a:solidFill>
              </a:rPr>
              <a:t>2020-12-02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034521" y="3097271"/>
            <a:ext cx="8636000" cy="1361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89"/>
              </a:lnSpc>
            </a:pPr>
            <a:r>
              <a:rPr lang="en-US" sz="4889" dirty="0"/>
              <a:t>COVID-19’s Impact on TRAVEL PATTERNS </a:t>
            </a:r>
          </a:p>
          <a:p>
            <a:pPr>
              <a:lnSpc>
                <a:spcPts val="4889"/>
              </a:lnSpc>
            </a:pPr>
            <a:r>
              <a:rPr lang="en-US" sz="4889" dirty="0"/>
              <a:t>AND MODE CHOICE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439" y="4244745"/>
            <a:ext cx="10160000" cy="1470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5765141" y="4971713"/>
            <a:ext cx="4416301" cy="747889"/>
          </a:xfrm>
          <a:custGeom>
            <a:avLst/>
            <a:gdLst>
              <a:gd name="T0" fmla="*/ 3562 w 3562"/>
              <a:gd name="T1" fmla="*/ 424 h 424"/>
              <a:gd name="T2" fmla="*/ 3562 w 3562"/>
              <a:gd name="T3" fmla="*/ 0 h 424"/>
              <a:gd name="T4" fmla="*/ 178 w 3562"/>
              <a:gd name="T5" fmla="*/ 0 h 424"/>
              <a:gd name="T6" fmla="*/ 0 w 3562"/>
              <a:gd name="T7" fmla="*/ 424 h 424"/>
              <a:gd name="T8" fmla="*/ 3562 w 3562"/>
              <a:gd name="T9" fmla="*/ 424 h 424"/>
              <a:gd name="connsiteX0" fmla="*/ 10000 w 10162"/>
              <a:gd name="connsiteY0" fmla="*/ 10000 h 11358"/>
              <a:gd name="connsiteX1" fmla="*/ 10000 w 10162"/>
              <a:gd name="connsiteY1" fmla="*/ 0 h 11358"/>
              <a:gd name="connsiteX2" fmla="*/ 500 w 10162"/>
              <a:gd name="connsiteY2" fmla="*/ 0 h 11358"/>
              <a:gd name="connsiteX3" fmla="*/ 0 w 10162"/>
              <a:gd name="connsiteY3" fmla="*/ 10000 h 11358"/>
              <a:gd name="connsiteX4" fmla="*/ 10162 w 10162"/>
              <a:gd name="connsiteY4" fmla="*/ 11358 h 11358"/>
              <a:gd name="connsiteX0" fmla="*/ 10000 w 10000"/>
              <a:gd name="connsiteY0" fmla="*/ 10000 h 10000"/>
              <a:gd name="connsiteX1" fmla="*/ 10000 w 10000"/>
              <a:gd name="connsiteY1" fmla="*/ 0 h 10000"/>
              <a:gd name="connsiteX2" fmla="*/ 500 w 10000"/>
              <a:gd name="connsiteY2" fmla="*/ 0 h 10000"/>
              <a:gd name="connsiteX3" fmla="*/ 0 w 10000"/>
              <a:gd name="connsiteY3" fmla="*/ 10000 h 10000"/>
              <a:gd name="connsiteX0" fmla="*/ 10000 w 10000"/>
              <a:gd name="connsiteY0" fmla="*/ 0 h 10000"/>
              <a:gd name="connsiteX1" fmla="*/ 500 w 10000"/>
              <a:gd name="connsiteY1" fmla="*/ 0 h 10000"/>
              <a:gd name="connsiteX2" fmla="*/ 0 w 10000"/>
              <a:gd name="connsiteY2" fmla="*/ 10000 h 10000"/>
              <a:gd name="connsiteX0" fmla="*/ 7029 w 7029"/>
              <a:gd name="connsiteY0" fmla="*/ 0 h 10000"/>
              <a:gd name="connsiteX1" fmla="*/ 500 w 7029"/>
              <a:gd name="connsiteY1" fmla="*/ 0 h 10000"/>
              <a:gd name="connsiteX2" fmla="*/ 0 w 7029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9" h="10000">
                <a:moveTo>
                  <a:pt x="7029" y="0"/>
                </a:moveTo>
                <a:lnTo>
                  <a:pt x="500" y="0"/>
                </a:lnTo>
                <a:cubicBezTo>
                  <a:pt x="333" y="3333"/>
                  <a:pt x="167" y="6667"/>
                  <a:pt x="0" y="10000"/>
                </a:cubicBezTo>
              </a:path>
            </a:pathLst>
          </a:custGeom>
          <a:noFill/>
          <a:ln w="12700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034521" y="4453496"/>
            <a:ext cx="8671442" cy="654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cap="all" baseline="0" dirty="0">
                <a:solidFill>
                  <a:srgbClr val="33839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6" dirty="0">
                <a:solidFill>
                  <a:srgbClr val="288F8D"/>
                </a:solidFill>
              </a:rPr>
              <a:t>North Carolina modelers user group</a:t>
            </a:r>
          </a:p>
          <a:p>
            <a:r>
              <a:rPr lang="en-US" sz="1556" dirty="0">
                <a:solidFill>
                  <a:srgbClr val="288F8D"/>
                </a:solidFill>
              </a:rPr>
              <a:t>JORGE A. BARRIOS + MIKE ARONSON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5112364"/>
            <a:ext cx="1916486" cy="4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5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D0D612-0B92-4D5E-9A27-D842B2BE3912}"/>
              </a:ext>
            </a:extLst>
          </p:cNvPr>
          <p:cNvSpPr/>
          <p:nvPr/>
        </p:nvSpPr>
        <p:spPr>
          <a:xfrm>
            <a:off x="0" y="5158103"/>
            <a:ext cx="10160000" cy="845682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390C8-6E8C-449B-9D9D-5B865B35260D}"/>
              </a:ext>
            </a:extLst>
          </p:cNvPr>
          <p:cNvSpPr/>
          <p:nvPr/>
        </p:nvSpPr>
        <p:spPr>
          <a:xfrm>
            <a:off x="0" y="-317500"/>
            <a:ext cx="10160000" cy="845682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D2A001B-9B08-44BE-A520-EF210714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" y="0"/>
            <a:ext cx="10179880" cy="5327471"/>
          </a:xfrm>
        </p:spPr>
      </p:pic>
    </p:spTree>
    <p:extLst>
      <p:ext uri="{BB962C8B-B14F-4D97-AF65-F5344CB8AC3E}">
        <p14:creationId xmlns:p14="http://schemas.microsoft.com/office/powerpoint/2010/main" val="236181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4A7B84F-3FD5-4D5A-90B8-A4B512BC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5469"/>
          <a:stretch/>
        </p:blipFill>
        <p:spPr>
          <a:xfrm>
            <a:off x="-1" y="-8064"/>
            <a:ext cx="10160001" cy="5731129"/>
          </a:xfrm>
        </p:spPr>
      </p:pic>
    </p:spTree>
    <p:extLst>
      <p:ext uri="{BB962C8B-B14F-4D97-AF65-F5344CB8AC3E}">
        <p14:creationId xmlns:p14="http://schemas.microsoft.com/office/powerpoint/2010/main" val="361771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AC83-D864-4047-B2F1-5F0A3DCC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3542701-F8B0-4567-B973-22AA2402F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4810"/>
          <a:stretch/>
        </p:blipFill>
        <p:spPr>
          <a:xfrm>
            <a:off x="0" y="0"/>
            <a:ext cx="10160000" cy="5715000"/>
          </a:xfrm>
        </p:spPr>
      </p:pic>
    </p:spTree>
    <p:extLst>
      <p:ext uri="{BB962C8B-B14F-4D97-AF65-F5344CB8AC3E}">
        <p14:creationId xmlns:p14="http://schemas.microsoft.com/office/powerpoint/2010/main" val="365362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C0E355-8D73-4923-AAE6-24B80C0A9EDB}"/>
              </a:ext>
            </a:extLst>
          </p:cNvPr>
          <p:cNvSpPr/>
          <p:nvPr/>
        </p:nvSpPr>
        <p:spPr>
          <a:xfrm>
            <a:off x="0" y="5159580"/>
            <a:ext cx="10160000" cy="845682"/>
          </a:xfrm>
          <a:prstGeom prst="rect">
            <a:avLst/>
          </a:prstGeom>
          <a:solidFill>
            <a:srgbClr val="0F3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924CF-2C0C-4B6E-B890-05CAB0AD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35F88BA-22D6-4EC3-A727-4C7881F85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86"/>
            <a:ext cx="10182931" cy="532906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CEB59D-EAD9-47D6-B85B-40E7F692B14D}"/>
              </a:ext>
            </a:extLst>
          </p:cNvPr>
          <p:cNvSpPr/>
          <p:nvPr/>
        </p:nvSpPr>
        <p:spPr>
          <a:xfrm>
            <a:off x="0" y="-317500"/>
            <a:ext cx="10160000" cy="845682"/>
          </a:xfrm>
          <a:prstGeom prst="rect">
            <a:avLst/>
          </a:prstGeom>
          <a:solidFill>
            <a:srgbClr val="0F3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0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9CB9D4-C603-49C1-BD26-22FAED3E67DE}"/>
              </a:ext>
            </a:extLst>
          </p:cNvPr>
          <p:cNvSpPr/>
          <p:nvPr/>
        </p:nvSpPr>
        <p:spPr>
          <a:xfrm>
            <a:off x="0" y="5274726"/>
            <a:ext cx="10160000" cy="845682"/>
          </a:xfrm>
          <a:prstGeom prst="rect">
            <a:avLst/>
          </a:prstGeom>
          <a:solidFill>
            <a:srgbClr val="CA7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D11EA-CEE7-4B9A-ADF6-3F0FF2C4C124}"/>
              </a:ext>
            </a:extLst>
          </p:cNvPr>
          <p:cNvSpPr/>
          <p:nvPr/>
        </p:nvSpPr>
        <p:spPr>
          <a:xfrm>
            <a:off x="0" y="-317500"/>
            <a:ext cx="10160000" cy="845682"/>
          </a:xfrm>
          <a:prstGeom prst="rect">
            <a:avLst/>
          </a:prstGeom>
          <a:solidFill>
            <a:srgbClr val="D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878123-5E7D-4629-AACA-25B61A2E6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317067"/>
          </a:xfrm>
        </p:spPr>
      </p:pic>
    </p:spTree>
    <p:extLst>
      <p:ext uri="{BB962C8B-B14F-4D97-AF65-F5344CB8AC3E}">
        <p14:creationId xmlns:p14="http://schemas.microsoft.com/office/powerpoint/2010/main" val="197290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C871DC-D441-4A8D-AB5B-4B3325B3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F7404CA8-8B87-47B0-8101-294A5C21B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D178BDD-C6B1-4083-86AF-27A6850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98977" y="420913"/>
            <a:ext cx="14958182" cy="4818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267635-67D4-4603-869A-B000A2DECCC0}"/>
              </a:ext>
            </a:extLst>
          </p:cNvPr>
          <p:cNvSpPr txBox="1">
            <a:spLocks/>
          </p:cNvSpPr>
          <p:nvPr/>
        </p:nvSpPr>
        <p:spPr>
          <a:xfrm>
            <a:off x="947436" y="420913"/>
            <a:ext cx="5845250" cy="4818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89"/>
              </a:lnSpc>
            </a:pPr>
            <a:r>
              <a:rPr lang="en-US" sz="4889" cap="none" dirty="0"/>
              <a:t>Considerations for long-range forecasting</a:t>
            </a:r>
          </a:p>
        </p:txBody>
      </p:sp>
    </p:spTree>
    <p:extLst>
      <p:ext uri="{BB962C8B-B14F-4D97-AF65-F5344CB8AC3E}">
        <p14:creationId xmlns:p14="http://schemas.microsoft.com/office/powerpoint/2010/main" val="240236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3BCBF1-276B-4A8E-8D4A-00652DAE8A8D}"/>
              </a:ext>
            </a:extLst>
          </p:cNvPr>
          <p:cNvSpPr/>
          <p:nvPr/>
        </p:nvSpPr>
        <p:spPr>
          <a:xfrm>
            <a:off x="224467" y="1104634"/>
            <a:ext cx="1892636" cy="4610365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569C-F43E-4C1C-9F21-7C1640BB11B3}"/>
              </a:ext>
            </a:extLst>
          </p:cNvPr>
          <p:cNvSpPr/>
          <p:nvPr/>
        </p:nvSpPr>
        <p:spPr>
          <a:xfrm>
            <a:off x="2184982" y="1104634"/>
            <a:ext cx="1892636" cy="4610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B93C4-F036-4BCF-AB8D-8549287A69E4}"/>
              </a:ext>
            </a:extLst>
          </p:cNvPr>
          <p:cNvSpPr/>
          <p:nvPr/>
        </p:nvSpPr>
        <p:spPr>
          <a:xfrm>
            <a:off x="4145497" y="1104634"/>
            <a:ext cx="1892636" cy="46103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0BC97-87DA-4F14-BEED-71F481DA06A0}"/>
              </a:ext>
            </a:extLst>
          </p:cNvPr>
          <p:cNvSpPr/>
          <p:nvPr/>
        </p:nvSpPr>
        <p:spPr>
          <a:xfrm>
            <a:off x="6106011" y="1104634"/>
            <a:ext cx="1892636" cy="4610365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F3172B-7E97-4EDF-AB26-44340363D7DC}"/>
              </a:ext>
            </a:extLst>
          </p:cNvPr>
          <p:cNvSpPr/>
          <p:nvPr/>
        </p:nvSpPr>
        <p:spPr>
          <a:xfrm>
            <a:off x="8066528" y="1104634"/>
            <a:ext cx="1892636" cy="46103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3D1DC-D9D4-4B06-A07A-09A85631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9734697" cy="761114"/>
          </a:xfrm>
        </p:spPr>
        <p:txBody>
          <a:bodyPr>
            <a:normAutofit fontScale="90000"/>
          </a:bodyPr>
          <a:lstStyle/>
          <a:p>
            <a:r>
              <a:rPr lang="en-US" dirty="0"/>
              <a:t>Forecasting Issues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F59922-C3C1-4DA7-8790-8FC8BB5783D1}"/>
              </a:ext>
            </a:extLst>
          </p:cNvPr>
          <p:cNvSpPr txBox="1">
            <a:spLocks/>
          </p:cNvSpPr>
          <p:nvPr/>
        </p:nvSpPr>
        <p:spPr>
          <a:xfrm>
            <a:off x="2169382" y="1104635"/>
            <a:ext cx="1892634" cy="382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Changes in “inputs”: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 Land use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85EF0C-DAAF-46D4-A87A-64594C88F2C9}"/>
              </a:ext>
            </a:extLst>
          </p:cNvPr>
          <p:cNvSpPr txBox="1">
            <a:spLocks/>
          </p:cNvSpPr>
          <p:nvPr/>
        </p:nvSpPr>
        <p:spPr>
          <a:xfrm>
            <a:off x="4114799" y="1104635"/>
            <a:ext cx="1920073" cy="382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Changes in behavior: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Trip generation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Mode choice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D4EBA1-CA1D-48C9-94CC-83CB4B236CF3}"/>
              </a:ext>
            </a:extLst>
          </p:cNvPr>
          <p:cNvSpPr txBox="1">
            <a:spLocks/>
          </p:cNvSpPr>
          <p:nvPr/>
        </p:nvSpPr>
        <p:spPr>
          <a:xfrm>
            <a:off x="6102753" y="1104635"/>
            <a:ext cx="1892634" cy="382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What would we change in our models ?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8D2557-2966-416B-9564-3AD8AE0E2122}"/>
              </a:ext>
            </a:extLst>
          </p:cNvPr>
          <p:cNvSpPr txBox="1">
            <a:spLocks/>
          </p:cNvSpPr>
          <p:nvPr/>
        </p:nvSpPr>
        <p:spPr>
          <a:xfrm>
            <a:off x="8062181" y="1104635"/>
            <a:ext cx="1892634" cy="382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Scenario planning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BABC36-B1DB-42E8-89B3-A961B483AE17}"/>
              </a:ext>
            </a:extLst>
          </p:cNvPr>
          <p:cNvSpPr txBox="1">
            <a:spLocks/>
          </p:cNvSpPr>
          <p:nvPr/>
        </p:nvSpPr>
        <p:spPr>
          <a:xfrm>
            <a:off x="220118" y="1104900"/>
            <a:ext cx="1892300" cy="38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Temporary or permanent changes?</a:t>
            </a:r>
          </a:p>
        </p:txBody>
      </p:sp>
    </p:spTree>
    <p:extLst>
      <p:ext uri="{BB962C8B-B14F-4D97-AF65-F5344CB8AC3E}">
        <p14:creationId xmlns:p14="http://schemas.microsoft.com/office/powerpoint/2010/main" val="86376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4623303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Temporary or Permanent?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Vehicle travel back to within ~10%</a:t>
            </a:r>
            <a:br>
              <a:rPr lang="en-US" sz="36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Transit and ridesharing not back from significant drops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C2F9F1DE-899B-4A0E-B640-38000EFF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5" y="1732193"/>
            <a:ext cx="4748213" cy="26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4623303" cy="761114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Time-of-Day Shifts (Source: CDOT)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Observed spreading of the peak periods, especially AM</a:t>
            </a:r>
            <a:br>
              <a:rPr lang="en-US" sz="36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Implications for peak hour analyses and k-factors!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0195C-9402-4BC3-A60E-D69A2019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00" y="60497"/>
            <a:ext cx="4623303" cy="2738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29D75-F82D-4382-A95D-978BC628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857500"/>
            <a:ext cx="4623303" cy="279865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CA47A7B-FB23-4761-8D22-5C53B687F7C2}"/>
              </a:ext>
            </a:extLst>
          </p:cNvPr>
          <p:cNvSpPr/>
          <p:nvPr/>
        </p:nvSpPr>
        <p:spPr>
          <a:xfrm>
            <a:off x="5592497" y="461013"/>
            <a:ext cx="3638585" cy="857790"/>
          </a:xfrm>
          <a:custGeom>
            <a:avLst/>
            <a:gdLst>
              <a:gd name="connsiteX0" fmla="*/ 0 w 4467726"/>
              <a:gd name="connsiteY0" fmla="*/ 73971 h 788070"/>
              <a:gd name="connsiteX1" fmla="*/ 216568 w 4467726"/>
              <a:gd name="connsiteY1" fmla="*/ 49908 h 788070"/>
              <a:gd name="connsiteX2" fmla="*/ 489284 w 4467726"/>
              <a:gd name="connsiteY2" fmla="*/ 98034 h 788070"/>
              <a:gd name="connsiteX3" fmla="*/ 721895 w 4467726"/>
              <a:gd name="connsiteY3" fmla="*/ 370750 h 788070"/>
              <a:gd name="connsiteX4" fmla="*/ 962526 w 4467726"/>
              <a:gd name="connsiteY4" fmla="*/ 611382 h 788070"/>
              <a:gd name="connsiteX5" fmla="*/ 1267326 w 4467726"/>
              <a:gd name="connsiteY5" fmla="*/ 739719 h 788070"/>
              <a:gd name="connsiteX6" fmla="*/ 1596189 w 4467726"/>
              <a:gd name="connsiteY6" fmla="*/ 787845 h 788070"/>
              <a:gd name="connsiteX7" fmla="*/ 1997242 w 4467726"/>
              <a:gd name="connsiteY7" fmla="*/ 723676 h 788070"/>
              <a:gd name="connsiteX8" fmla="*/ 2277979 w 4467726"/>
              <a:gd name="connsiteY8" fmla="*/ 611382 h 788070"/>
              <a:gd name="connsiteX9" fmla="*/ 2518610 w 4467726"/>
              <a:gd name="connsiteY9" fmla="*/ 587319 h 788070"/>
              <a:gd name="connsiteX10" fmla="*/ 2791326 w 4467726"/>
              <a:gd name="connsiteY10" fmla="*/ 651487 h 788070"/>
              <a:gd name="connsiteX11" fmla="*/ 3112168 w 4467726"/>
              <a:gd name="connsiteY11" fmla="*/ 619403 h 788070"/>
              <a:gd name="connsiteX12" fmla="*/ 3465095 w 4467726"/>
              <a:gd name="connsiteY12" fmla="*/ 450961 h 788070"/>
              <a:gd name="connsiteX13" fmla="*/ 3761874 w 4467726"/>
              <a:gd name="connsiteY13" fmla="*/ 258455 h 788070"/>
              <a:gd name="connsiteX14" fmla="*/ 4090737 w 4467726"/>
              <a:gd name="connsiteY14" fmla="*/ 33866 h 788070"/>
              <a:gd name="connsiteX15" fmla="*/ 4347410 w 4467726"/>
              <a:gd name="connsiteY15" fmla="*/ 1782 h 788070"/>
              <a:gd name="connsiteX16" fmla="*/ 4467726 w 4467726"/>
              <a:gd name="connsiteY16" fmla="*/ 41887 h 7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67726" h="788070">
                <a:moveTo>
                  <a:pt x="0" y="73971"/>
                </a:moveTo>
                <a:cubicBezTo>
                  <a:pt x="67510" y="59934"/>
                  <a:pt x="135021" y="45897"/>
                  <a:pt x="216568" y="49908"/>
                </a:cubicBezTo>
                <a:cubicBezTo>
                  <a:pt x="298115" y="53918"/>
                  <a:pt x="405063" y="44560"/>
                  <a:pt x="489284" y="98034"/>
                </a:cubicBezTo>
                <a:cubicBezTo>
                  <a:pt x="573505" y="151508"/>
                  <a:pt x="643021" y="285192"/>
                  <a:pt x="721895" y="370750"/>
                </a:cubicBezTo>
                <a:cubicBezTo>
                  <a:pt x="800769" y="456308"/>
                  <a:pt x="871621" y="549887"/>
                  <a:pt x="962526" y="611382"/>
                </a:cubicBezTo>
                <a:cubicBezTo>
                  <a:pt x="1053431" y="672877"/>
                  <a:pt x="1161716" y="710309"/>
                  <a:pt x="1267326" y="739719"/>
                </a:cubicBezTo>
                <a:cubicBezTo>
                  <a:pt x="1372936" y="769129"/>
                  <a:pt x="1474536" y="790519"/>
                  <a:pt x="1596189" y="787845"/>
                </a:cubicBezTo>
                <a:cubicBezTo>
                  <a:pt x="1717842" y="785171"/>
                  <a:pt x="1883610" y="753087"/>
                  <a:pt x="1997242" y="723676"/>
                </a:cubicBezTo>
                <a:cubicBezTo>
                  <a:pt x="2110874" y="694266"/>
                  <a:pt x="2191084" y="634108"/>
                  <a:pt x="2277979" y="611382"/>
                </a:cubicBezTo>
                <a:cubicBezTo>
                  <a:pt x="2364874" y="588656"/>
                  <a:pt x="2433052" y="580635"/>
                  <a:pt x="2518610" y="587319"/>
                </a:cubicBezTo>
                <a:cubicBezTo>
                  <a:pt x="2604168" y="594003"/>
                  <a:pt x="2692400" y="646140"/>
                  <a:pt x="2791326" y="651487"/>
                </a:cubicBezTo>
                <a:cubicBezTo>
                  <a:pt x="2890252" y="656834"/>
                  <a:pt x="2999873" y="652824"/>
                  <a:pt x="3112168" y="619403"/>
                </a:cubicBezTo>
                <a:cubicBezTo>
                  <a:pt x="3224463" y="585982"/>
                  <a:pt x="3356811" y="511119"/>
                  <a:pt x="3465095" y="450961"/>
                </a:cubicBezTo>
                <a:cubicBezTo>
                  <a:pt x="3573379" y="390803"/>
                  <a:pt x="3657600" y="327971"/>
                  <a:pt x="3761874" y="258455"/>
                </a:cubicBezTo>
                <a:cubicBezTo>
                  <a:pt x="3866148" y="188939"/>
                  <a:pt x="3993148" y="76645"/>
                  <a:pt x="4090737" y="33866"/>
                </a:cubicBezTo>
                <a:cubicBezTo>
                  <a:pt x="4188326" y="-8913"/>
                  <a:pt x="4284579" y="445"/>
                  <a:pt x="4347410" y="1782"/>
                </a:cubicBezTo>
                <a:cubicBezTo>
                  <a:pt x="4410241" y="3119"/>
                  <a:pt x="4438983" y="22503"/>
                  <a:pt x="4467726" y="418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74073-025A-4CCA-8EBF-D9FB63ACB6D9}"/>
              </a:ext>
            </a:extLst>
          </p:cNvPr>
          <p:cNvSpPr/>
          <p:nvPr/>
        </p:nvSpPr>
        <p:spPr>
          <a:xfrm>
            <a:off x="5655084" y="3818270"/>
            <a:ext cx="3614905" cy="423530"/>
          </a:xfrm>
          <a:custGeom>
            <a:avLst/>
            <a:gdLst>
              <a:gd name="connsiteX0" fmla="*/ 0 w 4438650"/>
              <a:gd name="connsiteY0" fmla="*/ 222882 h 508787"/>
              <a:gd name="connsiteX1" fmla="*/ 295275 w 4438650"/>
              <a:gd name="connsiteY1" fmla="*/ 260982 h 508787"/>
              <a:gd name="connsiteX2" fmla="*/ 561975 w 4438650"/>
              <a:gd name="connsiteY2" fmla="*/ 413382 h 508787"/>
              <a:gd name="connsiteX3" fmla="*/ 914400 w 4438650"/>
              <a:gd name="connsiteY3" fmla="*/ 508632 h 508787"/>
              <a:gd name="connsiteX4" fmla="*/ 1419225 w 4438650"/>
              <a:gd name="connsiteY4" fmla="*/ 432432 h 508787"/>
              <a:gd name="connsiteX5" fmla="*/ 1809750 w 4438650"/>
              <a:gd name="connsiteY5" fmla="*/ 308607 h 508787"/>
              <a:gd name="connsiteX6" fmla="*/ 2200275 w 4438650"/>
              <a:gd name="connsiteY6" fmla="*/ 232407 h 508787"/>
              <a:gd name="connsiteX7" fmla="*/ 2533650 w 4438650"/>
              <a:gd name="connsiteY7" fmla="*/ 232407 h 508787"/>
              <a:gd name="connsiteX8" fmla="*/ 3057525 w 4438650"/>
              <a:gd name="connsiteY8" fmla="*/ 165732 h 508787"/>
              <a:gd name="connsiteX9" fmla="*/ 3486150 w 4438650"/>
              <a:gd name="connsiteY9" fmla="*/ 156207 h 508787"/>
              <a:gd name="connsiteX10" fmla="*/ 3790950 w 4438650"/>
              <a:gd name="connsiteY10" fmla="*/ 89532 h 508787"/>
              <a:gd name="connsiteX11" fmla="*/ 4057650 w 4438650"/>
              <a:gd name="connsiteY11" fmla="*/ 13332 h 508787"/>
              <a:gd name="connsiteX12" fmla="*/ 4257675 w 4438650"/>
              <a:gd name="connsiteY12" fmla="*/ 13332 h 508787"/>
              <a:gd name="connsiteX13" fmla="*/ 4438650 w 4438650"/>
              <a:gd name="connsiteY13" fmla="*/ 146682 h 5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8650" h="508787">
                <a:moveTo>
                  <a:pt x="0" y="222882"/>
                </a:moveTo>
                <a:cubicBezTo>
                  <a:pt x="100806" y="226057"/>
                  <a:pt x="201612" y="229232"/>
                  <a:pt x="295275" y="260982"/>
                </a:cubicBezTo>
                <a:cubicBezTo>
                  <a:pt x="388938" y="292732"/>
                  <a:pt x="458788" y="372107"/>
                  <a:pt x="561975" y="413382"/>
                </a:cubicBezTo>
                <a:cubicBezTo>
                  <a:pt x="665162" y="454657"/>
                  <a:pt x="771525" y="505457"/>
                  <a:pt x="914400" y="508632"/>
                </a:cubicBezTo>
                <a:cubicBezTo>
                  <a:pt x="1057275" y="511807"/>
                  <a:pt x="1270000" y="465769"/>
                  <a:pt x="1419225" y="432432"/>
                </a:cubicBezTo>
                <a:cubicBezTo>
                  <a:pt x="1568450" y="399095"/>
                  <a:pt x="1679575" y="341944"/>
                  <a:pt x="1809750" y="308607"/>
                </a:cubicBezTo>
                <a:cubicBezTo>
                  <a:pt x="1939925" y="275270"/>
                  <a:pt x="2079625" y="245107"/>
                  <a:pt x="2200275" y="232407"/>
                </a:cubicBezTo>
                <a:cubicBezTo>
                  <a:pt x="2320925" y="219707"/>
                  <a:pt x="2390775" y="243519"/>
                  <a:pt x="2533650" y="232407"/>
                </a:cubicBezTo>
                <a:cubicBezTo>
                  <a:pt x="2676525" y="221295"/>
                  <a:pt x="2898775" y="178432"/>
                  <a:pt x="3057525" y="165732"/>
                </a:cubicBezTo>
                <a:cubicBezTo>
                  <a:pt x="3216275" y="153032"/>
                  <a:pt x="3363913" y="168907"/>
                  <a:pt x="3486150" y="156207"/>
                </a:cubicBezTo>
                <a:cubicBezTo>
                  <a:pt x="3608387" y="143507"/>
                  <a:pt x="3695700" y="113344"/>
                  <a:pt x="3790950" y="89532"/>
                </a:cubicBezTo>
                <a:cubicBezTo>
                  <a:pt x="3886200" y="65719"/>
                  <a:pt x="3979863" y="26032"/>
                  <a:pt x="4057650" y="13332"/>
                </a:cubicBezTo>
                <a:cubicBezTo>
                  <a:pt x="4135438" y="632"/>
                  <a:pt x="4194175" y="-8893"/>
                  <a:pt x="4257675" y="13332"/>
                </a:cubicBezTo>
                <a:cubicBezTo>
                  <a:pt x="4321175" y="35557"/>
                  <a:pt x="4379912" y="91119"/>
                  <a:pt x="4438650" y="1466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F7C492-6A28-4C06-B744-C3D11AC47D79}"/>
              </a:ext>
            </a:extLst>
          </p:cNvPr>
          <p:cNvSpPr/>
          <p:nvPr/>
        </p:nvSpPr>
        <p:spPr>
          <a:xfrm>
            <a:off x="5521458" y="3209871"/>
            <a:ext cx="3638585" cy="857790"/>
          </a:xfrm>
          <a:custGeom>
            <a:avLst/>
            <a:gdLst>
              <a:gd name="connsiteX0" fmla="*/ 0 w 4467726"/>
              <a:gd name="connsiteY0" fmla="*/ 73971 h 788070"/>
              <a:gd name="connsiteX1" fmla="*/ 216568 w 4467726"/>
              <a:gd name="connsiteY1" fmla="*/ 49908 h 788070"/>
              <a:gd name="connsiteX2" fmla="*/ 489284 w 4467726"/>
              <a:gd name="connsiteY2" fmla="*/ 98034 h 788070"/>
              <a:gd name="connsiteX3" fmla="*/ 721895 w 4467726"/>
              <a:gd name="connsiteY3" fmla="*/ 370750 h 788070"/>
              <a:gd name="connsiteX4" fmla="*/ 962526 w 4467726"/>
              <a:gd name="connsiteY4" fmla="*/ 611382 h 788070"/>
              <a:gd name="connsiteX5" fmla="*/ 1267326 w 4467726"/>
              <a:gd name="connsiteY5" fmla="*/ 739719 h 788070"/>
              <a:gd name="connsiteX6" fmla="*/ 1596189 w 4467726"/>
              <a:gd name="connsiteY6" fmla="*/ 787845 h 788070"/>
              <a:gd name="connsiteX7" fmla="*/ 1997242 w 4467726"/>
              <a:gd name="connsiteY7" fmla="*/ 723676 h 788070"/>
              <a:gd name="connsiteX8" fmla="*/ 2277979 w 4467726"/>
              <a:gd name="connsiteY8" fmla="*/ 611382 h 788070"/>
              <a:gd name="connsiteX9" fmla="*/ 2518610 w 4467726"/>
              <a:gd name="connsiteY9" fmla="*/ 587319 h 788070"/>
              <a:gd name="connsiteX10" fmla="*/ 2791326 w 4467726"/>
              <a:gd name="connsiteY10" fmla="*/ 651487 h 788070"/>
              <a:gd name="connsiteX11" fmla="*/ 3112168 w 4467726"/>
              <a:gd name="connsiteY11" fmla="*/ 619403 h 788070"/>
              <a:gd name="connsiteX12" fmla="*/ 3465095 w 4467726"/>
              <a:gd name="connsiteY12" fmla="*/ 450961 h 788070"/>
              <a:gd name="connsiteX13" fmla="*/ 3761874 w 4467726"/>
              <a:gd name="connsiteY13" fmla="*/ 258455 h 788070"/>
              <a:gd name="connsiteX14" fmla="*/ 4090737 w 4467726"/>
              <a:gd name="connsiteY14" fmla="*/ 33866 h 788070"/>
              <a:gd name="connsiteX15" fmla="*/ 4347410 w 4467726"/>
              <a:gd name="connsiteY15" fmla="*/ 1782 h 788070"/>
              <a:gd name="connsiteX16" fmla="*/ 4467726 w 4467726"/>
              <a:gd name="connsiteY16" fmla="*/ 41887 h 7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67726" h="788070">
                <a:moveTo>
                  <a:pt x="0" y="73971"/>
                </a:moveTo>
                <a:cubicBezTo>
                  <a:pt x="67510" y="59934"/>
                  <a:pt x="135021" y="45897"/>
                  <a:pt x="216568" y="49908"/>
                </a:cubicBezTo>
                <a:cubicBezTo>
                  <a:pt x="298115" y="53918"/>
                  <a:pt x="405063" y="44560"/>
                  <a:pt x="489284" y="98034"/>
                </a:cubicBezTo>
                <a:cubicBezTo>
                  <a:pt x="573505" y="151508"/>
                  <a:pt x="643021" y="285192"/>
                  <a:pt x="721895" y="370750"/>
                </a:cubicBezTo>
                <a:cubicBezTo>
                  <a:pt x="800769" y="456308"/>
                  <a:pt x="871621" y="549887"/>
                  <a:pt x="962526" y="611382"/>
                </a:cubicBezTo>
                <a:cubicBezTo>
                  <a:pt x="1053431" y="672877"/>
                  <a:pt x="1161716" y="710309"/>
                  <a:pt x="1267326" y="739719"/>
                </a:cubicBezTo>
                <a:cubicBezTo>
                  <a:pt x="1372936" y="769129"/>
                  <a:pt x="1474536" y="790519"/>
                  <a:pt x="1596189" y="787845"/>
                </a:cubicBezTo>
                <a:cubicBezTo>
                  <a:pt x="1717842" y="785171"/>
                  <a:pt x="1883610" y="753087"/>
                  <a:pt x="1997242" y="723676"/>
                </a:cubicBezTo>
                <a:cubicBezTo>
                  <a:pt x="2110874" y="694266"/>
                  <a:pt x="2191084" y="634108"/>
                  <a:pt x="2277979" y="611382"/>
                </a:cubicBezTo>
                <a:cubicBezTo>
                  <a:pt x="2364874" y="588656"/>
                  <a:pt x="2433052" y="580635"/>
                  <a:pt x="2518610" y="587319"/>
                </a:cubicBezTo>
                <a:cubicBezTo>
                  <a:pt x="2604168" y="594003"/>
                  <a:pt x="2692400" y="646140"/>
                  <a:pt x="2791326" y="651487"/>
                </a:cubicBezTo>
                <a:cubicBezTo>
                  <a:pt x="2890252" y="656834"/>
                  <a:pt x="2999873" y="652824"/>
                  <a:pt x="3112168" y="619403"/>
                </a:cubicBezTo>
                <a:cubicBezTo>
                  <a:pt x="3224463" y="585982"/>
                  <a:pt x="3356811" y="511119"/>
                  <a:pt x="3465095" y="450961"/>
                </a:cubicBezTo>
                <a:cubicBezTo>
                  <a:pt x="3573379" y="390803"/>
                  <a:pt x="3657600" y="327971"/>
                  <a:pt x="3761874" y="258455"/>
                </a:cubicBezTo>
                <a:cubicBezTo>
                  <a:pt x="3866148" y="188939"/>
                  <a:pt x="3993148" y="76645"/>
                  <a:pt x="4090737" y="33866"/>
                </a:cubicBezTo>
                <a:cubicBezTo>
                  <a:pt x="4188326" y="-8913"/>
                  <a:pt x="4284579" y="445"/>
                  <a:pt x="4347410" y="1782"/>
                </a:cubicBezTo>
                <a:cubicBezTo>
                  <a:pt x="4410241" y="3119"/>
                  <a:pt x="4438983" y="22503"/>
                  <a:pt x="4467726" y="4188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D178BDD-C6B1-4083-86AF-27A6850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98977" y="420913"/>
            <a:ext cx="14958182" cy="4818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267635-67D4-4603-869A-B000A2DECCC0}"/>
              </a:ext>
            </a:extLst>
          </p:cNvPr>
          <p:cNvSpPr txBox="1">
            <a:spLocks/>
          </p:cNvSpPr>
          <p:nvPr/>
        </p:nvSpPr>
        <p:spPr>
          <a:xfrm>
            <a:off x="947436" y="420913"/>
            <a:ext cx="5845250" cy="4818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89"/>
              </a:lnSpc>
            </a:pPr>
            <a:r>
              <a:rPr lang="en-US" sz="4889" cap="none" dirty="0"/>
              <a:t>What the data tells us about travel in NC</a:t>
            </a:r>
          </a:p>
        </p:txBody>
      </p:sp>
    </p:spTree>
    <p:extLst>
      <p:ext uri="{BB962C8B-B14F-4D97-AF65-F5344CB8AC3E}">
        <p14:creationId xmlns:p14="http://schemas.microsoft.com/office/powerpoint/2010/main" val="52464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1FC7A7-D6BE-4A79-A555-95684A6EECB0}"/>
              </a:ext>
            </a:extLst>
          </p:cNvPr>
          <p:cNvSpPr/>
          <p:nvPr/>
        </p:nvSpPr>
        <p:spPr>
          <a:xfrm>
            <a:off x="-294056" y="1146630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9A86E-69AD-4496-A12A-4A21FF87D496}"/>
              </a:ext>
            </a:extLst>
          </p:cNvPr>
          <p:cNvSpPr/>
          <p:nvPr/>
        </p:nvSpPr>
        <p:spPr>
          <a:xfrm>
            <a:off x="-294056" y="2635505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D6E5F-63DA-41CA-858A-6082CA05F3AF}"/>
              </a:ext>
            </a:extLst>
          </p:cNvPr>
          <p:cNvSpPr/>
          <p:nvPr/>
        </p:nvSpPr>
        <p:spPr>
          <a:xfrm>
            <a:off x="-294056" y="4124379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45A87-A5F1-4953-97BE-818C8F01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4789639" cy="76111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Implications for Forecasting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952C55-33C8-491A-B169-2827CB9003B7}"/>
              </a:ext>
            </a:extLst>
          </p:cNvPr>
          <p:cNvGraphicFramePr>
            <a:graphicFrameLocks noGrp="1"/>
          </p:cNvGraphicFramePr>
          <p:nvPr/>
        </p:nvGraphicFramePr>
        <p:xfrm>
          <a:off x="11144437" y="326933"/>
          <a:ext cx="4352846" cy="53988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163614">
                  <a:extLst>
                    <a:ext uri="{9D8B030D-6E8A-4147-A177-3AD203B41FA5}">
                      <a16:colId xmlns:a16="http://schemas.microsoft.com/office/drawing/2014/main" val="2595009706"/>
                    </a:ext>
                  </a:extLst>
                </a:gridCol>
                <a:gridCol w="1189232">
                  <a:extLst>
                    <a:ext uri="{9D8B030D-6E8A-4147-A177-3AD203B41FA5}">
                      <a16:colId xmlns:a16="http://schemas.microsoft.com/office/drawing/2014/main" val="3648334566"/>
                    </a:ext>
                  </a:extLst>
                </a:gridCol>
              </a:tblGrid>
              <a:tr h="1141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people get</a:t>
                      </a:r>
                      <a:b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 work?</a:t>
                      </a:r>
                    </a:p>
                  </a:txBody>
                  <a:tcPr marL="111904" marR="79932" marT="16652" marB="15986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1957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Drive Alone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25483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Carpooled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64188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Public Transportation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10635"/>
                  </a:ext>
                </a:extLst>
              </a:tr>
              <a:tr h="101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Taxi, Motorcycle, bicycle, walk, etc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21438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Worked from home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152004"/>
                  </a:ext>
                </a:extLst>
              </a:tr>
              <a:tr h="6463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Source: US Census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59995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D0212-3A6B-48A4-8758-495595A1A2E8}"/>
              </a:ext>
            </a:extLst>
          </p:cNvPr>
          <p:cNvSpPr txBox="1">
            <a:spLocks/>
          </p:cNvSpPr>
          <p:nvPr/>
        </p:nvSpPr>
        <p:spPr>
          <a:xfrm>
            <a:off x="224466" y="4186184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long-term changes in comfort using ridesharing or transit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1916F8-87DD-43E9-ABDB-5742E293AB64}"/>
              </a:ext>
            </a:extLst>
          </p:cNvPr>
          <p:cNvSpPr txBox="1">
            <a:spLocks/>
          </p:cNvSpPr>
          <p:nvPr/>
        </p:nvSpPr>
        <p:spPr>
          <a:xfrm>
            <a:off x="224468" y="2702961"/>
            <a:ext cx="4608790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permanent changes in land use growth and work-at-home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F17DAD-E4C3-40C7-9029-EB5C52102F34}"/>
              </a:ext>
            </a:extLst>
          </p:cNvPr>
          <p:cNvSpPr txBox="1">
            <a:spLocks/>
          </p:cNvSpPr>
          <p:nvPr/>
        </p:nvSpPr>
        <p:spPr>
          <a:xfrm>
            <a:off x="224467" y="1215610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Assume vehicle travel will return to pre-COVID conditions?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A198D30-F8E8-412D-BD08-321029259E0B}"/>
              </a:ext>
            </a:extLst>
          </p:cNvPr>
          <p:cNvSpPr txBox="1">
            <a:spLocks/>
          </p:cNvSpPr>
          <p:nvPr/>
        </p:nvSpPr>
        <p:spPr>
          <a:xfrm>
            <a:off x="7958778" y="1421161"/>
            <a:ext cx="1912075" cy="963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4889"/>
              </a:lnSpc>
            </a:pPr>
            <a:r>
              <a:rPr lang="en-US" sz="4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221EA1C-8791-4471-A4D6-99ED3E349BDB}"/>
              </a:ext>
            </a:extLst>
          </p:cNvPr>
          <p:cNvSpPr txBox="1">
            <a:spLocks/>
          </p:cNvSpPr>
          <p:nvPr/>
        </p:nvSpPr>
        <p:spPr>
          <a:xfrm>
            <a:off x="7958778" y="2193616"/>
            <a:ext cx="1912075" cy="963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4889"/>
              </a:lnSpc>
            </a:pPr>
            <a:r>
              <a:rPr lang="en-US" sz="4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31BC0DE-0723-41C1-976C-E3E8D54B45AA}"/>
              </a:ext>
            </a:extLst>
          </p:cNvPr>
          <p:cNvSpPr txBox="1">
            <a:spLocks/>
          </p:cNvSpPr>
          <p:nvPr/>
        </p:nvSpPr>
        <p:spPr>
          <a:xfrm>
            <a:off x="7958778" y="2966071"/>
            <a:ext cx="1912075" cy="963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4889"/>
              </a:lnSpc>
            </a:pPr>
            <a:r>
              <a:rPr lang="en-US" sz="4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C08B516-A030-4D70-B6AC-18FDF45F791E}"/>
              </a:ext>
            </a:extLst>
          </p:cNvPr>
          <p:cNvSpPr txBox="1">
            <a:spLocks/>
          </p:cNvSpPr>
          <p:nvPr/>
        </p:nvSpPr>
        <p:spPr>
          <a:xfrm>
            <a:off x="7958778" y="3753040"/>
            <a:ext cx="1912075" cy="9636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4889"/>
              </a:lnSpc>
            </a:pPr>
            <a:r>
              <a:rPr lang="en-US" sz="4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C470-1C9F-4DC8-8E75-0089C4670FB0}"/>
              </a:ext>
            </a:extLst>
          </p:cNvPr>
          <p:cNvSpPr txBox="1"/>
          <p:nvPr/>
        </p:nvSpPr>
        <p:spPr>
          <a:xfrm>
            <a:off x="5164672" y="5876196"/>
            <a:ext cx="1430200" cy="263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11" i="1" dirty="0"/>
              <a:t>Source: US Census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5E9B029-1E85-45FE-9B0F-4B0CC7EF1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249" y="2986039"/>
            <a:ext cx="619125" cy="60960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E04E436-81B3-4F2A-A2A3-63271D40F6F5}"/>
              </a:ext>
            </a:extLst>
          </p:cNvPr>
          <p:cNvGrpSpPr/>
          <p:nvPr/>
        </p:nvGrpSpPr>
        <p:grpSpPr>
          <a:xfrm>
            <a:off x="5712250" y="3666693"/>
            <a:ext cx="2658528" cy="877381"/>
            <a:chOff x="6855883" y="6780178"/>
            <a:chExt cx="2658528" cy="877381"/>
          </a:xfrm>
        </p:grpSpPr>
        <p:pic>
          <p:nvPicPr>
            <p:cNvPr id="36" name="Graphic 35" descr="Motorcycle">
              <a:extLst>
                <a:ext uri="{FF2B5EF4-FFF2-40B4-BE49-F238E27FC236}">
                  <a16:creationId xmlns:a16="http://schemas.microsoft.com/office/drawing/2014/main" id="{AC5F1C16-E204-4047-B6EF-F94C06F7D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13767" y="6780178"/>
              <a:ext cx="877381" cy="877381"/>
            </a:xfrm>
            <a:prstGeom prst="rect">
              <a:avLst/>
            </a:prstGeom>
          </p:spPr>
        </p:pic>
        <p:pic>
          <p:nvPicPr>
            <p:cNvPr id="38" name="Graphic 37" descr="Cycling">
              <a:extLst>
                <a:ext uri="{FF2B5EF4-FFF2-40B4-BE49-F238E27FC236}">
                  <a16:creationId xmlns:a16="http://schemas.microsoft.com/office/drawing/2014/main" id="{38612DEA-ED22-4CCF-A64E-D139333FA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56338" y="6959574"/>
              <a:ext cx="582452" cy="582452"/>
            </a:xfrm>
            <a:prstGeom prst="rect">
              <a:avLst/>
            </a:prstGeom>
          </p:spPr>
        </p:pic>
        <p:pic>
          <p:nvPicPr>
            <p:cNvPr id="40" name="Graphic 39" descr="Walk">
              <a:extLst>
                <a:ext uri="{FF2B5EF4-FFF2-40B4-BE49-F238E27FC236}">
                  <a16:creationId xmlns:a16="http://schemas.microsoft.com/office/drawing/2014/main" id="{B9142193-59B4-4983-87C4-0C2C74D9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55883" y="6959574"/>
              <a:ext cx="582452" cy="582452"/>
            </a:xfrm>
            <a:prstGeom prst="rect">
              <a:avLst/>
            </a:prstGeom>
          </p:spPr>
        </p:pic>
        <p:pic>
          <p:nvPicPr>
            <p:cNvPr id="42" name="Graphic 41" descr="Taxi">
              <a:extLst>
                <a:ext uri="{FF2B5EF4-FFF2-40B4-BE49-F238E27FC236}">
                  <a16:creationId xmlns:a16="http://schemas.microsoft.com/office/drawing/2014/main" id="{91E320D1-DC6B-40F0-B6B7-3A6A9E0C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37030" y="6780178"/>
              <a:ext cx="877381" cy="87738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F9608A-5C88-4B01-8787-4FACD73B9CAD}"/>
              </a:ext>
            </a:extLst>
          </p:cNvPr>
          <p:cNvGrpSpPr/>
          <p:nvPr/>
        </p:nvGrpSpPr>
        <p:grpSpPr>
          <a:xfrm>
            <a:off x="7505964" y="2327731"/>
            <a:ext cx="696755" cy="496318"/>
            <a:chOff x="7969565" y="-3046720"/>
            <a:chExt cx="2771007" cy="1973868"/>
          </a:xfrm>
        </p:grpSpPr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34BC8AE7-F185-4DE7-90D0-739EBA754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69565" y="-3046720"/>
              <a:ext cx="2771007" cy="1973868"/>
            </a:xfrm>
            <a:prstGeom prst="rect">
              <a:avLst/>
            </a:prstGeom>
          </p:spPr>
        </p:pic>
        <p:pic>
          <p:nvPicPr>
            <p:cNvPr id="51" name="Graphic 50" descr="User">
              <a:extLst>
                <a:ext uri="{FF2B5EF4-FFF2-40B4-BE49-F238E27FC236}">
                  <a16:creationId xmlns:a16="http://schemas.microsoft.com/office/drawing/2014/main" id="{9A1B01DF-8886-4989-9D95-0F6940BF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41480" y="-2964730"/>
              <a:ext cx="844854" cy="844854"/>
            </a:xfrm>
            <a:prstGeom prst="rect">
              <a:avLst/>
            </a:prstGeom>
          </p:spPr>
        </p:pic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F2A472E3-9AD5-431F-B30F-0908531772F5}"/>
                </a:ext>
              </a:extLst>
            </p:cNvPr>
            <p:cNvSpPr/>
            <p:nvPr/>
          </p:nvSpPr>
          <p:spPr>
            <a:xfrm>
              <a:off x="9560707" y="-2393024"/>
              <a:ext cx="406400" cy="406400"/>
            </a:xfrm>
            <a:prstGeom prst="arc">
              <a:avLst>
                <a:gd name="adj1" fmla="val 11014724"/>
                <a:gd name="adj2" fmla="val 0"/>
              </a:avLst>
            </a:prstGeom>
            <a:noFill/>
            <a:ln w="38100" cap="flat">
              <a:solidFill>
                <a:srgbClr val="FFFFFF"/>
              </a:solidFill>
              <a:prstDash val="solid"/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Graphic 52" descr="User">
              <a:extLst>
                <a:ext uri="{FF2B5EF4-FFF2-40B4-BE49-F238E27FC236}">
                  <a16:creationId xmlns:a16="http://schemas.microsoft.com/office/drawing/2014/main" id="{2567EF97-0742-4EE9-A52F-1E0ABCF0E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7710" y="-2964730"/>
              <a:ext cx="844854" cy="84485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38056D7-742B-4054-95C4-A1F192F06A48}"/>
              </a:ext>
            </a:extLst>
          </p:cNvPr>
          <p:cNvGrpSpPr/>
          <p:nvPr/>
        </p:nvGrpSpPr>
        <p:grpSpPr>
          <a:xfrm>
            <a:off x="7509381" y="1567825"/>
            <a:ext cx="696755" cy="496318"/>
            <a:chOff x="2875051" y="-3046720"/>
            <a:chExt cx="2771007" cy="1973868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077BEE5D-3181-4125-9FD2-9AC66D37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75051" y="-3046720"/>
              <a:ext cx="2771007" cy="1973868"/>
            </a:xfrm>
            <a:prstGeom prst="rect">
              <a:avLst/>
            </a:prstGeom>
          </p:spPr>
        </p:pic>
        <p:pic>
          <p:nvPicPr>
            <p:cNvPr id="55" name="Graphic 54" descr="User">
              <a:extLst>
                <a:ext uri="{FF2B5EF4-FFF2-40B4-BE49-F238E27FC236}">
                  <a16:creationId xmlns:a16="http://schemas.microsoft.com/office/drawing/2014/main" id="{3749481F-8F2D-4C8B-9D42-257A618DA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46966" y="-2964730"/>
              <a:ext cx="844854" cy="844854"/>
            </a:xfrm>
            <a:prstGeom prst="rect">
              <a:avLst/>
            </a:prstGeom>
          </p:spPr>
        </p:pic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4A2C1651-1667-4417-9C89-7B1AAF835BE8}"/>
                </a:ext>
              </a:extLst>
            </p:cNvPr>
            <p:cNvSpPr/>
            <p:nvPr/>
          </p:nvSpPr>
          <p:spPr>
            <a:xfrm>
              <a:off x="4466193" y="-2393024"/>
              <a:ext cx="406400" cy="406400"/>
            </a:xfrm>
            <a:prstGeom prst="arc">
              <a:avLst>
                <a:gd name="adj1" fmla="val 11014724"/>
                <a:gd name="adj2" fmla="val 0"/>
              </a:avLst>
            </a:prstGeom>
            <a:noFill/>
            <a:ln w="38100" cap="flat">
              <a:solidFill>
                <a:srgbClr val="FFFFFF"/>
              </a:solidFill>
              <a:prstDash val="solid"/>
              <a:miter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Picture 2" descr="cars passing through north and south">
            <a:extLst>
              <a:ext uri="{FF2B5EF4-FFF2-40B4-BE49-F238E27FC236}">
                <a16:creationId xmlns:a16="http://schemas.microsoft.com/office/drawing/2014/main" id="{074D4178-9F36-4890-86E3-6294F567F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r="18799"/>
          <a:stretch/>
        </p:blipFill>
        <p:spPr bwMode="auto">
          <a:xfrm>
            <a:off x="5145895" y="0"/>
            <a:ext cx="5014106" cy="571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4623303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Land Use Forecasts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Assume slower growth of dense urban employment areas?</a:t>
            </a:r>
            <a:br>
              <a:rPr lang="en-US" sz="36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Candidate for scenario planning</a:t>
            </a:r>
            <a:br>
              <a:rPr lang="en-US" sz="3600" b="0" dirty="0">
                <a:solidFill>
                  <a:schemeClr val="bg1"/>
                </a:solidFill>
              </a:rPr>
            </a:b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220480 Uptown Charlotte NC Cycle track - Kittelson &amp; Associates file">
            <a:extLst>
              <a:ext uri="{FF2B5EF4-FFF2-40B4-BE49-F238E27FC236}">
                <a16:creationId xmlns:a16="http://schemas.microsoft.com/office/drawing/2014/main" id="{06AE5BF6-C1B0-42CE-9893-C65ECA0ED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30218" b="26785"/>
          <a:stretch/>
        </p:blipFill>
        <p:spPr bwMode="auto">
          <a:xfrm>
            <a:off x="5312232" y="425856"/>
            <a:ext cx="4227857" cy="43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8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8" y="191386"/>
            <a:ext cx="4468230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Riding with Other People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Consider Markets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Transit</a:t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- Small effects on captive riders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- Permanent reduction in comfort for choice riders? </a:t>
            </a:r>
            <a:br>
              <a:rPr lang="en-US" sz="18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Ridesharing</a:t>
            </a: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- Should be no effect on ridesharing by family</a:t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800" b="0" dirty="0">
                <a:solidFill>
                  <a:schemeClr val="bg1"/>
                </a:solidFill>
              </a:rPr>
              <a:t>- Permanent reduction in comfort for work carpools?</a:t>
            </a:r>
          </a:p>
        </p:txBody>
      </p:sp>
      <p:pic>
        <p:nvPicPr>
          <p:cNvPr id="5" name="Picture 4" descr="A picture containing outdoor, tree, grass, ground&#10;&#10;Description automatically generated">
            <a:extLst>
              <a:ext uri="{FF2B5EF4-FFF2-40B4-BE49-F238E27FC236}">
                <a16:creationId xmlns:a16="http://schemas.microsoft.com/office/drawing/2014/main" id="{FE491C80-BD17-42D1-B9DB-3D85FFD50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97" y="784528"/>
            <a:ext cx="5467303" cy="41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Speech">
            <a:extLst>
              <a:ext uri="{FF2B5EF4-FFF2-40B4-BE49-F238E27FC236}">
                <a16:creationId xmlns:a16="http://schemas.microsoft.com/office/drawing/2014/main" id="{33F2118C-AD28-4F1E-ACA9-E62648007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12371" y="-2160813"/>
            <a:ext cx="5537200" cy="553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A060-18C9-4785-8319-386DAF7F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2202524"/>
            <a:ext cx="9734697" cy="38245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4000" dirty="0">
                <a:ea typeface="+mj-ea"/>
                <a:cs typeface="+mj-cs"/>
              </a:rPr>
              <a:t>Land Use</a:t>
            </a:r>
          </a:p>
          <a:p>
            <a:pPr>
              <a:spcBef>
                <a:spcPct val="0"/>
              </a:spcBef>
            </a:pPr>
            <a:r>
              <a:rPr lang="en-US" sz="3200" dirty="0">
                <a:ea typeface="+mj-ea"/>
                <a:cs typeface="+mj-cs"/>
              </a:rPr>
              <a:t>We can create alternative scenarios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4000" dirty="0">
                <a:ea typeface="+mj-ea"/>
                <a:cs typeface="+mj-cs"/>
              </a:rPr>
              <a:t>Mode Choice</a:t>
            </a:r>
          </a:p>
          <a:p>
            <a:pPr>
              <a:spcBef>
                <a:spcPct val="0"/>
              </a:spcBef>
            </a:pPr>
            <a:r>
              <a:rPr lang="en-US" sz="3200" dirty="0">
                <a:ea typeface="+mj-ea"/>
                <a:cs typeface="+mj-cs"/>
              </a:rPr>
              <a:t>COVID impacts are on behavior, not service inputs</a:t>
            </a:r>
          </a:p>
          <a:p>
            <a:pPr>
              <a:spcBef>
                <a:spcPct val="0"/>
              </a:spcBef>
            </a:pPr>
            <a:r>
              <a:rPr lang="en-US" sz="3200" dirty="0">
                <a:ea typeface="+mj-ea"/>
                <a:cs typeface="+mj-cs"/>
              </a:rPr>
              <a:t>Issues like safety embedded in logit constants</a:t>
            </a:r>
          </a:p>
          <a:p>
            <a:pPr>
              <a:spcBef>
                <a:spcPct val="0"/>
              </a:spcBef>
            </a:pPr>
            <a:r>
              <a:rPr lang="en-US" sz="3200" dirty="0">
                <a:ea typeface="+mj-ea"/>
                <a:cs typeface="+mj-cs"/>
              </a:rPr>
              <a:t>Would need to change calibrated constants</a:t>
            </a:r>
          </a:p>
          <a:p>
            <a:pPr marL="444496" lvl="1" indent="0">
              <a:spcBef>
                <a:spcPct val="0"/>
              </a:spcBef>
              <a:buNone/>
            </a:pPr>
            <a:endParaRPr lang="en-US" sz="3556" dirty="0"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9E42C-6EE2-4513-B74C-FDDBB6C7487F}"/>
              </a:ext>
            </a:extLst>
          </p:cNvPr>
          <p:cNvSpPr/>
          <p:nvPr/>
        </p:nvSpPr>
        <p:spPr>
          <a:xfrm>
            <a:off x="0" y="-805543"/>
            <a:ext cx="10160000" cy="24057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B3B98E-A74E-468B-8C0B-4CC76BCFCB1B}"/>
              </a:ext>
            </a:extLst>
          </p:cNvPr>
          <p:cNvSpPr txBox="1">
            <a:spLocks/>
          </p:cNvSpPr>
          <p:nvPr/>
        </p:nvSpPr>
        <p:spPr>
          <a:xfrm>
            <a:off x="425303" y="691685"/>
            <a:ext cx="9734697" cy="761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1015990" rtl="0" eaLnBrk="1" latinLnBrk="0" hangingPunct="1">
              <a:spcBef>
                <a:spcPct val="0"/>
              </a:spcBef>
              <a:buNone/>
              <a:defRPr sz="4444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would we change in our models?</a:t>
            </a:r>
          </a:p>
        </p:txBody>
      </p:sp>
    </p:spTree>
    <p:extLst>
      <p:ext uri="{BB962C8B-B14F-4D97-AF65-F5344CB8AC3E}">
        <p14:creationId xmlns:p14="http://schemas.microsoft.com/office/powerpoint/2010/main" val="39901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1FC7A7-D6BE-4A79-A555-95684A6EECB0}"/>
              </a:ext>
            </a:extLst>
          </p:cNvPr>
          <p:cNvSpPr/>
          <p:nvPr/>
        </p:nvSpPr>
        <p:spPr>
          <a:xfrm>
            <a:off x="-294056" y="1146630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9A86E-69AD-4496-A12A-4A21FF87D496}"/>
              </a:ext>
            </a:extLst>
          </p:cNvPr>
          <p:cNvSpPr/>
          <p:nvPr/>
        </p:nvSpPr>
        <p:spPr>
          <a:xfrm>
            <a:off x="-294056" y="2635505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D6E5F-63DA-41CA-858A-6082CA05F3AF}"/>
              </a:ext>
            </a:extLst>
          </p:cNvPr>
          <p:cNvSpPr/>
          <p:nvPr/>
        </p:nvSpPr>
        <p:spPr>
          <a:xfrm>
            <a:off x="-294056" y="4124379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45A87-A5F1-4953-97BE-818C8F01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4789639" cy="76111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Scenario Planning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952C55-33C8-491A-B169-2827CB9003B7}"/>
              </a:ext>
            </a:extLst>
          </p:cNvPr>
          <p:cNvGraphicFramePr>
            <a:graphicFrameLocks noGrp="1"/>
          </p:cNvGraphicFramePr>
          <p:nvPr/>
        </p:nvGraphicFramePr>
        <p:xfrm>
          <a:off x="11144437" y="326933"/>
          <a:ext cx="4352846" cy="53988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163614">
                  <a:extLst>
                    <a:ext uri="{9D8B030D-6E8A-4147-A177-3AD203B41FA5}">
                      <a16:colId xmlns:a16="http://schemas.microsoft.com/office/drawing/2014/main" val="2595009706"/>
                    </a:ext>
                  </a:extLst>
                </a:gridCol>
                <a:gridCol w="1189232">
                  <a:extLst>
                    <a:ext uri="{9D8B030D-6E8A-4147-A177-3AD203B41FA5}">
                      <a16:colId xmlns:a16="http://schemas.microsoft.com/office/drawing/2014/main" val="3648334566"/>
                    </a:ext>
                  </a:extLst>
                </a:gridCol>
              </a:tblGrid>
              <a:tr h="1141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people get</a:t>
                      </a:r>
                      <a:b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 work?</a:t>
                      </a:r>
                    </a:p>
                  </a:txBody>
                  <a:tcPr marL="111904" marR="79932" marT="16652" marB="15986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1957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Drive Alone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25483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Carpooled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64188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Public Transportation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10635"/>
                  </a:ext>
                </a:extLst>
              </a:tr>
              <a:tr h="101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Taxi, Motorcycle, bicycle, walk, etc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21438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Worked from home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152004"/>
                  </a:ext>
                </a:extLst>
              </a:tr>
              <a:tr h="6463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Source: US Census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59995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D0212-3A6B-48A4-8758-495595A1A2E8}"/>
              </a:ext>
            </a:extLst>
          </p:cNvPr>
          <p:cNvSpPr txBox="1">
            <a:spLocks/>
          </p:cNvSpPr>
          <p:nvPr/>
        </p:nvSpPr>
        <p:spPr>
          <a:xfrm>
            <a:off x="224466" y="4186184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dimensions for land use, transit/ridesharing comfort, telecommute levels…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1916F8-87DD-43E9-ABDB-5742E293AB64}"/>
              </a:ext>
            </a:extLst>
          </p:cNvPr>
          <p:cNvSpPr txBox="1">
            <a:spLocks/>
          </p:cNvSpPr>
          <p:nvPr/>
        </p:nvSpPr>
        <p:spPr>
          <a:xfrm>
            <a:off x="224468" y="2702961"/>
            <a:ext cx="4608790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common: single land-use forecast, multiple transportation systems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F17DAD-E4C3-40C7-9029-EB5C52102F34}"/>
              </a:ext>
            </a:extLst>
          </p:cNvPr>
          <p:cNvSpPr txBox="1">
            <a:spLocks/>
          </p:cNvSpPr>
          <p:nvPr/>
        </p:nvSpPr>
        <p:spPr>
          <a:xfrm>
            <a:off x="224467" y="1215610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 alternative futures when specific parameters cannot be calibrated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C470-1C9F-4DC8-8E75-0089C4670FB0}"/>
              </a:ext>
            </a:extLst>
          </p:cNvPr>
          <p:cNvSpPr txBox="1"/>
          <p:nvPr/>
        </p:nvSpPr>
        <p:spPr>
          <a:xfrm>
            <a:off x="5164672" y="5876196"/>
            <a:ext cx="1430200" cy="263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11" i="1" dirty="0"/>
              <a:t>Source: US Census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2431125A-D8C6-4155-BC4B-86A149AA2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22" y="1574051"/>
            <a:ext cx="4765039" cy="2437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5ED6E-C457-4EE6-8E59-17BC164B0192}"/>
              </a:ext>
            </a:extLst>
          </p:cNvPr>
          <p:cNvSpPr txBox="1"/>
          <p:nvPr/>
        </p:nvSpPr>
        <p:spPr>
          <a:xfrm>
            <a:off x="5491203" y="3943323"/>
            <a:ext cx="444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Charlotte Regional Transportation Planning Organization</a:t>
            </a:r>
          </a:p>
        </p:txBody>
      </p:sp>
    </p:spTree>
    <p:extLst>
      <p:ext uri="{BB962C8B-B14F-4D97-AF65-F5344CB8AC3E}">
        <p14:creationId xmlns:p14="http://schemas.microsoft.com/office/powerpoint/2010/main" val="353001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8" y="191386"/>
            <a:ext cx="4468230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Durham Example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2 land uses</a:t>
            </a:r>
            <a:br>
              <a:rPr lang="en-US" sz="36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3 transportation systems</a:t>
            </a:r>
            <a:br>
              <a:rPr lang="en-US" sz="3600" b="0" dirty="0">
                <a:solidFill>
                  <a:schemeClr val="bg1"/>
                </a:solidFill>
              </a:rPr>
            </a:br>
            <a:br>
              <a:rPr lang="en-US" sz="3600" b="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</a:rPr>
              <a:t>Can compare each change to base condition</a:t>
            </a:r>
            <a:br>
              <a:rPr lang="en-US" sz="3600" b="0" dirty="0">
                <a:solidFill>
                  <a:schemeClr val="bg1"/>
                </a:solidFill>
              </a:rPr>
            </a:br>
            <a:endParaRPr lang="en-US" sz="1800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FB6604EB-D803-49B3-88E6-40D08491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5" y="952500"/>
            <a:ext cx="4908760" cy="36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8" y="191386"/>
            <a:ext cx="4468230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Integrated Scenarios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700" b="0" dirty="0">
                <a:solidFill>
                  <a:schemeClr val="bg1"/>
                </a:solidFill>
              </a:rPr>
              <a:t>Example from SF Bay Area (MTC)</a:t>
            </a:r>
            <a:br>
              <a:rPr lang="en-US" sz="2700" b="0" dirty="0">
                <a:solidFill>
                  <a:schemeClr val="bg1"/>
                </a:solidFill>
              </a:rPr>
            </a:br>
            <a:br>
              <a:rPr lang="en-US" sz="2700" b="0" dirty="0">
                <a:solidFill>
                  <a:schemeClr val="bg1"/>
                </a:solidFill>
              </a:rPr>
            </a:br>
            <a:r>
              <a:rPr lang="en-US" sz="2700" b="0" dirty="0">
                <a:solidFill>
                  <a:schemeClr val="bg1"/>
                </a:solidFill>
              </a:rPr>
              <a:t>Each scenario has different combinations of growth, pricing, automated vehicles, flooding….</a:t>
            </a:r>
            <a:br>
              <a:rPr lang="en-US" sz="2700" b="0" dirty="0">
                <a:solidFill>
                  <a:schemeClr val="bg1"/>
                </a:solidFill>
              </a:rPr>
            </a:br>
            <a:br>
              <a:rPr lang="en-US" sz="2700" b="0" dirty="0">
                <a:solidFill>
                  <a:schemeClr val="bg1"/>
                </a:solidFill>
              </a:rPr>
            </a:br>
            <a:r>
              <a:rPr lang="en-US" sz="2700" b="0" dirty="0">
                <a:solidFill>
                  <a:schemeClr val="bg1"/>
                </a:solidFill>
              </a:rPr>
              <a:t>More difficult to isolate impacts of each parameter</a:t>
            </a:r>
          </a:p>
        </p:txBody>
      </p:sp>
      <p:pic>
        <p:nvPicPr>
          <p:cNvPr id="5" name="Picture 4" descr="Table, timeline&#10;&#10;Description automatically generated">
            <a:extLst>
              <a:ext uri="{FF2B5EF4-FFF2-40B4-BE49-F238E27FC236}">
                <a16:creationId xmlns:a16="http://schemas.microsoft.com/office/drawing/2014/main" id="{7D076AA0-F693-4BB5-ACD8-FB0D845F1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28" y="0"/>
            <a:ext cx="459400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6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939FBD-6852-4967-8CB1-6BF50B30D470}"/>
              </a:ext>
            </a:extLst>
          </p:cNvPr>
          <p:cNvSpPr/>
          <p:nvPr/>
        </p:nvSpPr>
        <p:spPr>
          <a:xfrm>
            <a:off x="0" y="0"/>
            <a:ext cx="4692697" cy="5715000"/>
          </a:xfrm>
          <a:prstGeom prst="rect">
            <a:avLst/>
          </a:prstGeom>
          <a:solidFill>
            <a:srgbClr val="0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9A050-0F31-4FD2-9C7E-6836EAB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8" y="191386"/>
            <a:ext cx="4468230" cy="761114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Integrated Scenarios Results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200" b="0" dirty="0">
                <a:solidFill>
                  <a:schemeClr val="bg1"/>
                </a:solidFill>
              </a:rPr>
              <a:t>2</a:t>
            </a:r>
            <a:r>
              <a:rPr lang="en-US" sz="2200" b="0" baseline="30000" dirty="0">
                <a:solidFill>
                  <a:schemeClr val="bg1"/>
                </a:solidFill>
              </a:rPr>
              <a:t>nd</a:t>
            </a:r>
            <a:r>
              <a:rPr lang="en-US" sz="2200" b="0" dirty="0">
                <a:solidFill>
                  <a:schemeClr val="bg1"/>
                </a:solidFill>
              </a:rPr>
              <a:t> round of analysis implements policies to react to external forces</a:t>
            </a:r>
            <a:br>
              <a:rPr lang="en-US" sz="2200" b="0" dirty="0">
                <a:solidFill>
                  <a:schemeClr val="bg1"/>
                </a:solidFill>
              </a:rPr>
            </a:br>
            <a:br>
              <a:rPr lang="en-US" sz="2200" b="0" dirty="0">
                <a:solidFill>
                  <a:schemeClr val="bg1"/>
                </a:solidFill>
              </a:rPr>
            </a:br>
            <a:r>
              <a:rPr lang="en-US" sz="2200" b="0" dirty="0">
                <a:solidFill>
                  <a:schemeClr val="bg1"/>
                </a:solidFill>
              </a:rPr>
              <a:t>Includes land use modeling (</a:t>
            </a:r>
            <a:r>
              <a:rPr lang="en-US" sz="2200" b="0" dirty="0" err="1">
                <a:solidFill>
                  <a:schemeClr val="bg1"/>
                </a:solidFill>
              </a:rPr>
              <a:t>UrbanSim</a:t>
            </a:r>
            <a:r>
              <a:rPr lang="en-US" sz="2200" b="0" dirty="0">
                <a:solidFill>
                  <a:schemeClr val="bg1"/>
                </a:solidFill>
              </a:rPr>
              <a:t>) to reallocate growth based on accessibility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174C5-4532-4F5B-A58C-69D47ABA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9" y="0"/>
            <a:ext cx="516574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0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404A80-23B8-40BA-8DA3-A70194C018F3}"/>
              </a:ext>
            </a:extLst>
          </p:cNvPr>
          <p:cNvSpPr/>
          <p:nvPr/>
        </p:nvSpPr>
        <p:spPr>
          <a:xfrm>
            <a:off x="3619501" y="-48375"/>
            <a:ext cx="7105288" cy="5836747"/>
          </a:xfrm>
          <a:custGeom>
            <a:avLst/>
            <a:gdLst>
              <a:gd name="connsiteX0" fmla="*/ 4686129 w 6980769"/>
              <a:gd name="connsiteY0" fmla="*/ 716300 h 5734459"/>
              <a:gd name="connsiteX1" fmla="*/ 6313100 w 6980769"/>
              <a:gd name="connsiteY1" fmla="*/ 1621488 h 5734459"/>
              <a:gd name="connsiteX2" fmla="*/ 6749853 w 6980769"/>
              <a:gd name="connsiteY2" fmla="*/ 3281361 h 5734459"/>
              <a:gd name="connsiteX3" fmla="*/ 5165280 w 6980769"/>
              <a:gd name="connsiteY3" fmla="*/ 5734460 h 5734459"/>
              <a:gd name="connsiteX4" fmla="*/ 0 w 6980769"/>
              <a:gd name="connsiteY4" fmla="*/ 5734460 h 5734459"/>
              <a:gd name="connsiteX5" fmla="*/ 4116074 w 6980769"/>
              <a:gd name="connsiteY5" fmla="*/ 3193747 h 5734459"/>
              <a:gd name="connsiteX6" fmla="*/ 4606318 w 6980769"/>
              <a:gd name="connsiteY6" fmla="*/ 1598175 h 5734459"/>
              <a:gd name="connsiteX7" fmla="*/ 3754807 w 6980769"/>
              <a:gd name="connsiteY7" fmla="*/ 712634 h 5734459"/>
              <a:gd name="connsiteX8" fmla="*/ 4700324 w 6980769"/>
              <a:gd name="connsiteY8" fmla="*/ 64 h 5734459"/>
              <a:gd name="connsiteX9" fmla="*/ 5076350 w 6980769"/>
              <a:gd name="connsiteY9" fmla="*/ 64 h 5734459"/>
              <a:gd name="connsiteX10" fmla="*/ 4686129 w 6980769"/>
              <a:gd name="connsiteY10" fmla="*/ 716300 h 573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0769" h="5734459">
                <a:moveTo>
                  <a:pt x="4686129" y="716300"/>
                </a:moveTo>
                <a:cubicBezTo>
                  <a:pt x="5080298" y="983090"/>
                  <a:pt x="6134581" y="1494391"/>
                  <a:pt x="6313100" y="1621488"/>
                </a:cubicBezTo>
                <a:cubicBezTo>
                  <a:pt x="6562781" y="1799161"/>
                  <a:pt x="7373868" y="2199158"/>
                  <a:pt x="6749853" y="3281361"/>
                </a:cubicBezTo>
                <a:cubicBezTo>
                  <a:pt x="6125838" y="4363563"/>
                  <a:pt x="5547887" y="5161020"/>
                  <a:pt x="5165280" y="5734460"/>
                </a:cubicBezTo>
                <a:lnTo>
                  <a:pt x="0" y="5734460"/>
                </a:lnTo>
                <a:cubicBezTo>
                  <a:pt x="1284317" y="4680178"/>
                  <a:pt x="3261461" y="3810241"/>
                  <a:pt x="4116074" y="3193747"/>
                </a:cubicBezTo>
                <a:cubicBezTo>
                  <a:pt x="4970687" y="2577252"/>
                  <a:pt x="5017032" y="2111544"/>
                  <a:pt x="4606318" y="1598175"/>
                </a:cubicBezTo>
                <a:cubicBezTo>
                  <a:pt x="4230292" y="1128142"/>
                  <a:pt x="3892996" y="995687"/>
                  <a:pt x="3754807" y="712634"/>
                </a:cubicBezTo>
                <a:cubicBezTo>
                  <a:pt x="3508792" y="208947"/>
                  <a:pt x="4397247" y="-4260"/>
                  <a:pt x="4700324" y="64"/>
                </a:cubicBezTo>
                <a:cubicBezTo>
                  <a:pt x="4737081" y="64"/>
                  <a:pt x="5076350" y="64"/>
                  <a:pt x="5076350" y="64"/>
                </a:cubicBezTo>
                <a:cubicBezTo>
                  <a:pt x="5076350" y="64"/>
                  <a:pt x="4291866" y="449603"/>
                  <a:pt x="4686129" y="716300"/>
                </a:cubicBezTo>
                <a:close/>
              </a:path>
            </a:pathLst>
          </a:custGeom>
          <a:solidFill>
            <a:srgbClr val="288F8D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FC7A7-D6BE-4A79-A555-95684A6EECB0}"/>
              </a:ext>
            </a:extLst>
          </p:cNvPr>
          <p:cNvSpPr/>
          <p:nvPr/>
        </p:nvSpPr>
        <p:spPr>
          <a:xfrm>
            <a:off x="-294056" y="1146630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9A86E-69AD-4496-A12A-4A21FF87D496}"/>
              </a:ext>
            </a:extLst>
          </p:cNvPr>
          <p:cNvSpPr/>
          <p:nvPr/>
        </p:nvSpPr>
        <p:spPr>
          <a:xfrm>
            <a:off x="-294056" y="2635505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D6E5F-63DA-41CA-858A-6082CA05F3AF}"/>
              </a:ext>
            </a:extLst>
          </p:cNvPr>
          <p:cNvSpPr/>
          <p:nvPr/>
        </p:nvSpPr>
        <p:spPr>
          <a:xfrm>
            <a:off x="-294056" y="4124379"/>
            <a:ext cx="5210629" cy="1307818"/>
          </a:xfrm>
          <a:prstGeom prst="rect">
            <a:avLst/>
          </a:prstGeom>
          <a:noFill/>
          <a:ln w="28575">
            <a:solidFill>
              <a:srgbClr val="288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45A87-A5F1-4953-97BE-818C8F01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6060096" cy="76111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Forecasts After COVID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952C55-33C8-491A-B169-2827CB9003B7}"/>
              </a:ext>
            </a:extLst>
          </p:cNvPr>
          <p:cNvGraphicFramePr>
            <a:graphicFrameLocks noGrp="1"/>
          </p:cNvGraphicFramePr>
          <p:nvPr/>
        </p:nvGraphicFramePr>
        <p:xfrm>
          <a:off x="11144437" y="326933"/>
          <a:ext cx="4352846" cy="5398871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163614">
                  <a:extLst>
                    <a:ext uri="{9D8B030D-6E8A-4147-A177-3AD203B41FA5}">
                      <a16:colId xmlns:a16="http://schemas.microsoft.com/office/drawing/2014/main" val="2595009706"/>
                    </a:ext>
                  </a:extLst>
                </a:gridCol>
                <a:gridCol w="1189232">
                  <a:extLst>
                    <a:ext uri="{9D8B030D-6E8A-4147-A177-3AD203B41FA5}">
                      <a16:colId xmlns:a16="http://schemas.microsoft.com/office/drawing/2014/main" val="3648334566"/>
                    </a:ext>
                  </a:extLst>
                </a:gridCol>
              </a:tblGrid>
              <a:tr h="1141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do people get</a:t>
                      </a:r>
                      <a:b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 work?</a:t>
                      </a:r>
                    </a:p>
                  </a:txBody>
                  <a:tcPr marL="111904" marR="79932" marT="16652" marB="15986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1957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Drive Alone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25483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Carpooled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64188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Public Transportation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10635"/>
                  </a:ext>
                </a:extLst>
              </a:tr>
              <a:tr h="1015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Taxi, Motorcycle, bicycle, walk, etc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214386"/>
                  </a:ext>
                </a:extLst>
              </a:tr>
              <a:tr h="6463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Worked from home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152004"/>
                  </a:ext>
                </a:extLst>
              </a:tr>
              <a:tr h="6463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Source: US Census</a:t>
                      </a:r>
                    </a:p>
                  </a:txBody>
                  <a:tcPr marL="111904" marR="79932" marT="16652" marB="15986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14" marR="71939" marT="14987" marB="14387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599951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4D0212-3A6B-48A4-8758-495595A1A2E8}"/>
              </a:ext>
            </a:extLst>
          </p:cNvPr>
          <p:cNvSpPr txBox="1">
            <a:spLocks/>
          </p:cNvSpPr>
          <p:nvPr/>
        </p:nvSpPr>
        <p:spPr>
          <a:xfrm>
            <a:off x="224466" y="4186184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Scenario planning for uncertainty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1916F8-87DD-43E9-ABDB-5742E293AB64}"/>
              </a:ext>
            </a:extLst>
          </p:cNvPr>
          <p:cNvSpPr txBox="1">
            <a:spLocks/>
          </p:cNvSpPr>
          <p:nvPr/>
        </p:nvSpPr>
        <p:spPr>
          <a:xfrm>
            <a:off x="224468" y="2702961"/>
            <a:ext cx="4608790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2400" b="1" dirty="0">
                <a:solidFill>
                  <a:srgbClr val="288F8D"/>
                </a:solidFill>
              </a:rPr>
              <a:t>transit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forecasts, consider different markets (captive vs. choice)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F17DAD-E4C3-40C7-9029-EB5C52102F34}"/>
              </a:ext>
            </a:extLst>
          </p:cNvPr>
          <p:cNvSpPr txBox="1">
            <a:spLocks/>
          </p:cNvSpPr>
          <p:nvPr/>
        </p:nvSpPr>
        <p:spPr>
          <a:xfrm>
            <a:off x="224467" y="1215610"/>
            <a:ext cx="4748213" cy="12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80996" indent="-380996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22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2400" b="1" dirty="0">
                <a:solidFill>
                  <a:srgbClr val="288F8D"/>
                </a:solidFill>
              </a:rPr>
              <a:t>traffic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forecasting, may be able to assume return to normal (say, by 2030)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4C470-1C9F-4DC8-8E75-0089C4670FB0}"/>
              </a:ext>
            </a:extLst>
          </p:cNvPr>
          <p:cNvSpPr txBox="1"/>
          <p:nvPr/>
        </p:nvSpPr>
        <p:spPr>
          <a:xfrm>
            <a:off x="5164672" y="5876196"/>
            <a:ext cx="1430200" cy="263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11" i="1" dirty="0"/>
              <a:t>Source: US Census</a:t>
            </a:r>
          </a:p>
        </p:txBody>
      </p:sp>
    </p:spTree>
    <p:extLst>
      <p:ext uri="{BB962C8B-B14F-4D97-AF65-F5344CB8AC3E}">
        <p14:creationId xmlns:p14="http://schemas.microsoft.com/office/powerpoint/2010/main" val="318372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BA2D4-7F7F-4D51-BDEF-70DDAC76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Pandemic Travel Trends</a:t>
            </a:r>
            <a:br>
              <a:rPr lang="en-US" dirty="0"/>
            </a:br>
            <a:r>
              <a:rPr lang="en-US" sz="1333" dirty="0"/>
              <a:t>COVID-19 Average Weekly Change in Travel in NC so far in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04800-62BB-4983-826C-F300538A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712"/>
            <a:ext cx="10160000" cy="2228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2BA71B-257F-43C3-AD11-984CCD38517F}"/>
              </a:ext>
            </a:extLst>
          </p:cNvPr>
          <p:cNvSpPr/>
          <p:nvPr/>
        </p:nvSpPr>
        <p:spPr>
          <a:xfrm>
            <a:off x="246063" y="1555750"/>
            <a:ext cx="1158875" cy="10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March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A25FC-0E86-41DD-B507-54031FC9AF46}"/>
              </a:ext>
            </a:extLst>
          </p:cNvPr>
          <p:cNvSpPr/>
          <p:nvPr/>
        </p:nvSpPr>
        <p:spPr>
          <a:xfrm>
            <a:off x="1404938" y="1555750"/>
            <a:ext cx="1170345" cy="1031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April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9E58B-4510-44C5-9B94-82A15477F16C}"/>
              </a:ext>
            </a:extLst>
          </p:cNvPr>
          <p:cNvSpPr/>
          <p:nvPr/>
        </p:nvSpPr>
        <p:spPr>
          <a:xfrm>
            <a:off x="2575283" y="1555750"/>
            <a:ext cx="1433155" cy="10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May</a:t>
            </a:r>
            <a:endParaRPr lang="en-US" sz="917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97855-5170-42F1-8254-D501EED89F8B}"/>
              </a:ext>
            </a:extLst>
          </p:cNvPr>
          <p:cNvSpPr/>
          <p:nvPr/>
        </p:nvSpPr>
        <p:spPr>
          <a:xfrm>
            <a:off x="4008438" y="1555750"/>
            <a:ext cx="1158875" cy="1031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June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3CED7-C641-44A0-97C3-AC7AA6AFECB1}"/>
              </a:ext>
            </a:extLst>
          </p:cNvPr>
          <p:cNvSpPr/>
          <p:nvPr/>
        </p:nvSpPr>
        <p:spPr>
          <a:xfrm>
            <a:off x="5167313" y="1555750"/>
            <a:ext cx="1158875" cy="10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July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38C90D-BD2C-475C-BF13-2C40DD4BE54F}"/>
              </a:ext>
            </a:extLst>
          </p:cNvPr>
          <p:cNvSpPr/>
          <p:nvPr/>
        </p:nvSpPr>
        <p:spPr>
          <a:xfrm>
            <a:off x="6326187" y="1555750"/>
            <a:ext cx="1452947" cy="1031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August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8F3CA3-0BE4-4AA5-94D4-3C8DAFEA84DA}"/>
              </a:ext>
            </a:extLst>
          </p:cNvPr>
          <p:cNvSpPr/>
          <p:nvPr/>
        </p:nvSpPr>
        <p:spPr>
          <a:xfrm>
            <a:off x="7779134" y="1555750"/>
            <a:ext cx="1158875" cy="10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September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F912CF-D3E2-49B6-8389-49AFA2DC8BE3}"/>
              </a:ext>
            </a:extLst>
          </p:cNvPr>
          <p:cNvSpPr/>
          <p:nvPr/>
        </p:nvSpPr>
        <p:spPr>
          <a:xfrm>
            <a:off x="8938009" y="1555749"/>
            <a:ext cx="1158875" cy="1031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17" b="1" dirty="0">
                <a:latin typeface="+mj-lt"/>
              </a:rPr>
              <a:t>October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B587B4-8922-4EC5-961A-DC7E4659F874}"/>
              </a:ext>
            </a:extLst>
          </p:cNvPr>
          <p:cNvSpPr/>
          <p:nvPr/>
        </p:nvSpPr>
        <p:spPr>
          <a:xfrm>
            <a:off x="246063" y="1246262"/>
            <a:ext cx="295171" cy="11038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0A556-ABE6-424A-AE28-C41C89FE686B}"/>
              </a:ext>
            </a:extLst>
          </p:cNvPr>
          <p:cNvSpPr/>
          <p:nvPr/>
        </p:nvSpPr>
        <p:spPr>
          <a:xfrm>
            <a:off x="1416408" y="1246261"/>
            <a:ext cx="295171" cy="23085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6DC447-CE64-43D6-8EBA-9AC67A262F26}"/>
              </a:ext>
            </a:extLst>
          </p:cNvPr>
          <p:cNvSpPr/>
          <p:nvPr/>
        </p:nvSpPr>
        <p:spPr>
          <a:xfrm>
            <a:off x="2839209" y="1246261"/>
            <a:ext cx="295171" cy="1611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447279-B5A0-4772-858F-D863B6D36DEF}"/>
              </a:ext>
            </a:extLst>
          </p:cNvPr>
          <p:cNvSpPr/>
          <p:nvPr/>
        </p:nvSpPr>
        <p:spPr>
          <a:xfrm>
            <a:off x="9793090" y="1246260"/>
            <a:ext cx="295171" cy="11038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D0DB8E-EB11-4002-8274-E2DEC6E9D1D9}"/>
              </a:ext>
            </a:extLst>
          </p:cNvPr>
          <p:cNvSpPr txBox="1"/>
          <p:nvPr/>
        </p:nvSpPr>
        <p:spPr>
          <a:xfrm>
            <a:off x="224467" y="5262004"/>
            <a:ext cx="2877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Kerry Morrow, North Carolina DOT</a:t>
            </a:r>
          </a:p>
        </p:txBody>
      </p:sp>
    </p:spTree>
    <p:extLst>
      <p:ext uri="{BB962C8B-B14F-4D97-AF65-F5344CB8AC3E}">
        <p14:creationId xmlns:p14="http://schemas.microsoft.com/office/powerpoint/2010/main" val="237934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FBE3DB-164B-40F7-AB7F-82DBC9ADA4E0}"/>
              </a:ext>
            </a:extLst>
          </p:cNvPr>
          <p:cNvSpPr/>
          <p:nvPr/>
        </p:nvSpPr>
        <p:spPr>
          <a:xfrm>
            <a:off x="0" y="-317497"/>
            <a:ext cx="10160000" cy="373977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5D8EC-FD2F-4A41-A89E-C38D775ACAA5}"/>
              </a:ext>
            </a:extLst>
          </p:cNvPr>
          <p:cNvSpPr/>
          <p:nvPr/>
        </p:nvSpPr>
        <p:spPr>
          <a:xfrm>
            <a:off x="0" y="5663648"/>
            <a:ext cx="10160000" cy="373977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EDB16AE-CD78-4075-AE0E-54D6F840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0"/>
            <a:ext cx="10160000" cy="47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D036C6-0AE4-4C5E-9CC7-ADBB140133FD}"/>
              </a:ext>
            </a:extLst>
          </p:cNvPr>
          <p:cNvSpPr/>
          <p:nvPr/>
        </p:nvSpPr>
        <p:spPr>
          <a:xfrm>
            <a:off x="0" y="5658526"/>
            <a:ext cx="10171813" cy="373977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EFB4BA7-EC00-4AC1-BBEA-B2200C57F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51321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C15C8E-0530-4AAB-9CFD-AD9B0AABC61B}"/>
              </a:ext>
            </a:extLst>
          </p:cNvPr>
          <p:cNvSpPr/>
          <p:nvPr/>
        </p:nvSpPr>
        <p:spPr>
          <a:xfrm>
            <a:off x="-11813" y="1"/>
            <a:ext cx="10171813" cy="419100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6273E5-2927-4B73-8FB5-EF7B2CEBEFD5}"/>
              </a:ext>
            </a:extLst>
          </p:cNvPr>
          <p:cNvSpPr/>
          <p:nvPr/>
        </p:nvSpPr>
        <p:spPr>
          <a:xfrm>
            <a:off x="0" y="5658526"/>
            <a:ext cx="10171813" cy="373977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41723-05A8-4459-8B2C-93E9516314C5}"/>
              </a:ext>
            </a:extLst>
          </p:cNvPr>
          <p:cNvSpPr/>
          <p:nvPr/>
        </p:nvSpPr>
        <p:spPr>
          <a:xfrm>
            <a:off x="-1" y="-317497"/>
            <a:ext cx="10171813" cy="374412"/>
          </a:xfrm>
          <a:prstGeom prst="rect">
            <a:avLst/>
          </a:prstGeom>
          <a:solidFill>
            <a:srgbClr val="28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09D0D54-70F3-42A8-81D3-7150C727E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8952" r="3815" b="3490"/>
          <a:stretch/>
        </p:blipFill>
        <p:spPr>
          <a:xfrm>
            <a:off x="166953" y="587336"/>
            <a:ext cx="9826094" cy="4209503"/>
          </a:xfrm>
        </p:spPr>
      </p:pic>
      <p:pic>
        <p:nvPicPr>
          <p:cNvPr id="12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6160524-B5A5-4A51-AC6B-9BFEAAD48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222" r="333" b="94218"/>
          <a:stretch/>
        </p:blipFill>
        <p:spPr>
          <a:xfrm>
            <a:off x="0" y="56480"/>
            <a:ext cx="10171813" cy="2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EFD36B5-80B7-4BB6-B738-08D3D419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6"/>
          <a:stretch/>
        </p:blipFill>
        <p:spPr>
          <a:xfrm>
            <a:off x="200837" y="824594"/>
            <a:ext cx="4744222" cy="3818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472D2-DF95-4788-803A-8827E320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Trips per Weekday in NC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A286224C-587E-48EE-BB26-EA2D3A8CE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7"/>
          <a:stretch/>
        </p:blipFill>
        <p:spPr>
          <a:xfrm>
            <a:off x="200836" y="5238749"/>
            <a:ext cx="4813271" cy="476251"/>
          </a:xfrm>
        </p:spPr>
      </p:pic>
      <p:pic>
        <p:nvPicPr>
          <p:cNvPr id="1026" name="Picture 2" descr="cars passing through north and south">
            <a:extLst>
              <a:ext uri="{FF2B5EF4-FFF2-40B4-BE49-F238E27FC236}">
                <a16:creationId xmlns:a16="http://schemas.microsoft.com/office/drawing/2014/main" id="{592A2A1A-DE2C-443D-8B90-12EA329F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r="18799"/>
          <a:stretch/>
        </p:blipFill>
        <p:spPr bwMode="auto">
          <a:xfrm>
            <a:off x="5145895" y="0"/>
            <a:ext cx="5014106" cy="571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DBEE610-1720-4F92-88CF-B875788AD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2" r="89805"/>
          <a:stretch/>
        </p:blipFill>
        <p:spPr>
          <a:xfrm>
            <a:off x="4342163" y="999074"/>
            <a:ext cx="602896" cy="380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923A9-9469-4D49-99ED-6938719E4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2" y="4621739"/>
            <a:ext cx="4322083" cy="380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A244F-7693-44B8-8837-35E062C1CC3F}"/>
              </a:ext>
            </a:extLst>
          </p:cNvPr>
          <p:cNvSpPr txBox="1"/>
          <p:nvPr/>
        </p:nvSpPr>
        <p:spPr>
          <a:xfrm>
            <a:off x="4263842" y="2692774"/>
            <a:ext cx="604434" cy="307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21366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8404-EB46-4E92-9216-C3D463CC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7" y="191386"/>
            <a:ext cx="9734697" cy="561088"/>
          </a:xfrm>
        </p:spPr>
        <p:txBody>
          <a:bodyPr>
            <a:normAutofit/>
          </a:bodyPr>
          <a:lstStyle/>
          <a:p>
            <a:r>
              <a:rPr lang="en-US" sz="2800" dirty="0"/>
              <a:t>NC Transit Ridership (7 Largest Metros)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79AAE6E9-CF4E-455B-A439-04DF098DD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/>
          <a:stretch/>
        </p:blipFill>
        <p:spPr>
          <a:xfrm>
            <a:off x="718819" y="752474"/>
            <a:ext cx="9216714" cy="4962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2488A-CE80-43A5-8E31-176159EDAB27}"/>
              </a:ext>
            </a:extLst>
          </p:cNvPr>
          <p:cNvSpPr txBox="1"/>
          <p:nvPr/>
        </p:nvSpPr>
        <p:spPr>
          <a:xfrm>
            <a:off x="8942522" y="1481452"/>
            <a:ext cx="604434" cy="307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-43%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85470-8761-4583-9A5D-CE9DCA55F587}"/>
              </a:ext>
            </a:extLst>
          </p:cNvPr>
          <p:cNvSpPr txBox="1"/>
          <p:nvPr/>
        </p:nvSpPr>
        <p:spPr>
          <a:xfrm>
            <a:off x="8942522" y="2549723"/>
            <a:ext cx="604434" cy="307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50ADF-3A1E-41B0-9C86-C4CB477FF15E}"/>
              </a:ext>
            </a:extLst>
          </p:cNvPr>
          <p:cNvSpPr txBox="1"/>
          <p:nvPr/>
        </p:nvSpPr>
        <p:spPr>
          <a:xfrm>
            <a:off x="8942522" y="3725380"/>
            <a:ext cx="604434" cy="307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-44%</a:t>
            </a:r>
          </a:p>
        </p:txBody>
      </p:sp>
    </p:spTree>
    <p:extLst>
      <p:ext uri="{BB962C8B-B14F-4D97-AF65-F5344CB8AC3E}">
        <p14:creationId xmlns:p14="http://schemas.microsoft.com/office/powerpoint/2010/main" val="232408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D178BDD-C6B1-4083-86AF-27A6850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98977" y="420913"/>
            <a:ext cx="14958182" cy="48187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267635-67D4-4603-869A-B000A2DECCC0}"/>
              </a:ext>
            </a:extLst>
          </p:cNvPr>
          <p:cNvSpPr txBox="1">
            <a:spLocks/>
          </p:cNvSpPr>
          <p:nvPr/>
        </p:nvSpPr>
        <p:spPr>
          <a:xfrm>
            <a:off x="947436" y="420913"/>
            <a:ext cx="5845250" cy="4818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89"/>
              </a:lnSpc>
            </a:pPr>
            <a:r>
              <a:rPr lang="en-US" sz="4889" cap="none" dirty="0"/>
              <a:t>What may happen next</a:t>
            </a:r>
          </a:p>
        </p:txBody>
      </p:sp>
    </p:spTree>
    <p:extLst>
      <p:ext uri="{BB962C8B-B14F-4D97-AF65-F5344CB8AC3E}">
        <p14:creationId xmlns:p14="http://schemas.microsoft.com/office/powerpoint/2010/main" val="6771627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KAI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1F497D"/>
      </a:accent1>
      <a:accent2>
        <a:srgbClr val="196DC5"/>
      </a:accent2>
      <a:accent3>
        <a:srgbClr val="B9C000"/>
      </a:accent3>
      <a:accent4>
        <a:srgbClr val="820004"/>
      </a:accent4>
      <a:accent5>
        <a:srgbClr val="FF7F00"/>
      </a:accent5>
      <a:accent6>
        <a:srgbClr val="FDBE57"/>
      </a:accent6>
      <a:hlink>
        <a:srgbClr val="65A7EB"/>
      </a:hlink>
      <a:folHlink>
        <a:srgbClr val="929292"/>
      </a:folHlink>
    </a:clrScheme>
    <a:fontScheme name="KA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2020-12-02T05:00:00+00:00</Meeting_x0020_Date>
    <Group_x0020_Meeting xmlns="95b28682-a189-41cc-9993-d48032473616">2020 12/02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A308F0B7-C103-4BA4-8235-C73435B71C51}"/>
</file>

<file path=customXml/itemProps2.xml><?xml version="1.0" encoding="utf-8"?>
<ds:datastoreItem xmlns:ds="http://schemas.openxmlformats.org/officeDocument/2006/customXml" ds:itemID="{357891ED-D0A0-4AD8-A3F5-96639E1D929C}"/>
</file>

<file path=customXml/itemProps3.xml><?xml version="1.0" encoding="utf-8"?>
<ds:datastoreItem xmlns:ds="http://schemas.openxmlformats.org/officeDocument/2006/customXml" ds:itemID="{BD982C3E-417A-42A2-9DF8-377A9D0889C1}"/>
</file>

<file path=customXml/itemProps4.xml><?xml version="1.0" encoding="utf-8"?>
<ds:datastoreItem xmlns:ds="http://schemas.openxmlformats.org/officeDocument/2006/customXml" ds:itemID="{D6EE6C52-65FB-4CB4-B3EF-A29490B401E3}"/>
</file>

<file path=customXml/itemProps5.xml><?xml version="1.0" encoding="utf-8"?>
<ds:datastoreItem xmlns:ds="http://schemas.openxmlformats.org/officeDocument/2006/customXml" ds:itemID="{D6BA362E-130B-43B2-A373-7B885EA3574D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629</Words>
  <Application>Microsoft Office PowerPoint</Application>
  <PresentationFormat>Custom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2_Office Theme</vt:lpstr>
      <vt:lpstr>PowerPoint Presentation</vt:lpstr>
      <vt:lpstr>PowerPoint Presentation</vt:lpstr>
      <vt:lpstr>Pandemic Travel Trends COVID-19 Average Weekly Change in Travel in NC so far in 2020</vt:lpstr>
      <vt:lpstr>PowerPoint Presentation</vt:lpstr>
      <vt:lpstr>PowerPoint Presentation</vt:lpstr>
      <vt:lpstr>PowerPoint Presentation</vt:lpstr>
      <vt:lpstr>Trips per Weekday in NC</vt:lpstr>
      <vt:lpstr>NC Transit Ridership (7 Largest Metros)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Forecasting Issues</vt:lpstr>
      <vt:lpstr>Temporary or Permanent?  Vehicle travel back to within ~10%  Transit and ridesharing not back from significant drops</vt:lpstr>
      <vt:lpstr>Time-of-Day Shifts (Source: CDOT)  Observed spreading of the peak periods, especially AM  Implications for peak hour analyses and k-factors!</vt:lpstr>
      <vt:lpstr>Implications for Forecasting</vt:lpstr>
      <vt:lpstr>Land Use Forecasts  Assume slower growth of dense urban employment areas?  Candidate for scenario planning </vt:lpstr>
      <vt:lpstr>Riding with Other People  Consider Markets Transit - Small effects on captive riders - Permanent reduction in comfort for choice riders?   Ridesharing - Should be no effect on ridesharing by family - Permanent reduction in comfort for work carpools?</vt:lpstr>
      <vt:lpstr>PowerPoint Presentation</vt:lpstr>
      <vt:lpstr>Scenario Planning</vt:lpstr>
      <vt:lpstr>Durham Example  2 land uses  3 transportation systems  Can compare each change to base condition </vt:lpstr>
      <vt:lpstr>Integrated Scenarios  Example from SF Bay Area (MTC)  Each scenario has different combinations of growth, pricing, automated vehicles, flooding….  More difficult to isolate impacts of each parameter</vt:lpstr>
      <vt:lpstr>Integrated Scenarios Results  2nd round of analysis implements policies to react to external forces  Includes land use modeling (UrbanSim) to reallocate growth based on accessibility</vt:lpstr>
      <vt:lpstr>Forecasts After COVID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Presentation3_Covid19_TravelPatternModeCoice</dc:title>
  <dc:creator>Matt Kittelson</dc:creator>
  <cp:lastModifiedBy>Jorge Barrios</cp:lastModifiedBy>
  <cp:revision>57</cp:revision>
  <dcterms:created xsi:type="dcterms:W3CDTF">2020-11-08T22:52:14Z</dcterms:created>
  <dcterms:modified xsi:type="dcterms:W3CDTF">2020-12-02T14:05:51Z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14700</vt:r8>
  </property>
</Properties>
</file>